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99" r:id="rId2"/>
    <p:sldId id="273" r:id="rId3"/>
    <p:sldId id="291" r:id="rId4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82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D6845A-0685-4FE3-A03B-04397A4C221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EA7E6-37F3-48C7-90C0-0A0B07005D6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59200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altLang="es-PE" b="0" dirty="0"/>
              <a:t>Inspeccione todas las partes metálicas </a:t>
            </a:r>
            <a:r>
              <a:rPr lang="es-PE" altLang="es-PE" dirty="0"/>
              <a:t>en búsqueda de deformaciones, fracturas, grietas, corrosión, hoyuelos profundos, rebabas, bordes cortantes, cortes, melladuras, piezas ausentes o flojas, funcionamiento inadecuado y evidencias de exposición a calor excesivo o a productos químicos.</a:t>
            </a:r>
          </a:p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7F4EA-96F4-4EF2-A4FD-B5B433FFEE00}" type="slidenum">
              <a:rPr lang="es-PE" smtClean="0"/>
              <a:t>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04908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s-PE" altLang="es-PE" b="0" dirty="0"/>
              <a:t>Inspeccione todas las piezas plásticas </a:t>
            </a:r>
            <a:r>
              <a:rPr lang="es-PE" altLang="es-PE" dirty="0"/>
              <a:t>en búsqueda de cortes, roturas, desgaste excesivo y piezas ausentes o flojas.</a:t>
            </a:r>
          </a:p>
          <a:p>
            <a:pPr algn="just"/>
            <a:r>
              <a:rPr lang="es-PE" altLang="es-PE" dirty="0"/>
              <a:t>Inspeccione las etiquetas para verificar que existan y sean legibles</a:t>
            </a:r>
          </a:p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A7F4EA-96F4-4EF2-A4FD-B5B433FFEE00}" type="slidenum">
              <a:rPr lang="es-PE" smtClean="0"/>
              <a:t>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5951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32ABB0-1CF0-495F-85B0-FDF20989EB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5C4CE36-7F26-4AFC-B288-42234F8AB2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C75B36-6788-4AF6-AC15-26D069403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27211-E87E-4B8E-8F20-38C27F98B36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E4F03BE-7A90-4F25-A4F3-BDEBE34CC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17D72D-F097-4BA0-85D3-9ADE8F8B6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9391-0BF1-480A-BA56-EAD2EC43C1E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02635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1C3EB3-FD1F-4F54-8892-39BE3164B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895E3FB-A400-455F-90EE-8B9E4CEB7F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4A6B9D-F272-4A5A-B34B-341E5813B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27211-E87E-4B8E-8F20-38C27F98B36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3F7BE6-DAA5-4AF7-9D44-BB57C56BF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F13BCF-B8ED-4BBA-95B6-D65537D6B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9391-0BF1-480A-BA56-EAD2EC43C1E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05704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3B10EFA-A6D6-4D4D-8F53-B7B0841AFD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FB2BF8C-4976-492F-8BD3-DBC783EDD4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A44F99-0F9F-448D-A976-0792A4FF5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27211-E87E-4B8E-8F20-38C27F98B36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90A494-B054-4F3C-86F3-5355A4031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96A564-1E04-48AF-8D2C-0FAA75C2F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9391-0BF1-480A-BA56-EAD2EC43C1E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70911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6EFC51-DE98-4F95-A32B-AF76AD15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12C1CE-87B6-4343-BFC3-A0934A303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A3AD92-067C-4504-AB49-BEDE99F22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27211-E87E-4B8E-8F20-38C27F98B36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C2D44F-E6E5-45E8-B60C-0217B2874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232574-EE3B-428F-9E3E-EF42F6188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9391-0BF1-480A-BA56-EAD2EC43C1E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10541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E8AB97-D9D2-48BA-80F8-9498DF5CB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8481369-AF58-40E0-B37D-4F819B2B63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95E2DF-D900-470B-BAB7-B0F53D431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27211-E87E-4B8E-8F20-38C27F98B36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81F927-6B47-48FA-80D2-696397C8D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C265B4-4F55-48A2-A667-278B60601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9391-0BF1-480A-BA56-EAD2EC43C1E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89106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06E9B9-0476-4F07-BE89-019FE534B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E5160E-07A3-4193-9C75-7A58792F77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00221B-8893-4459-8699-BDAB3BBF7F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E0AD17-2764-40B5-9701-46B4BC51A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27211-E87E-4B8E-8F20-38C27F98B36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88C819-870C-45CB-A122-D30060FFA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B32C95C-2E02-4E1A-BC9A-4D1EE44B7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9391-0BF1-480A-BA56-EAD2EC43C1E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5569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EF0F18-C80B-49EE-BA48-FC87B7449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6A24970-A163-4164-97C8-8DD50005D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61657D7-A0C3-4187-8E1F-306ED5C69B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C43D346-17E1-4963-8802-B44DF05812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941A4A4-559C-404B-90BF-8707E29DBA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106DD0B-6D01-4F07-82ED-77B115569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27211-E87E-4B8E-8F20-38C27F98B36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44B0EAC-AA97-46F3-AC73-E384A0D41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4959DBE-82E5-4DCF-9C28-C6A5CA143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9391-0BF1-480A-BA56-EAD2EC43C1E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71350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959C4C-0BF4-423B-9F9D-24D7F09B6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7823C5D-E6C3-4F55-BDCF-8AF225EDF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27211-E87E-4B8E-8F20-38C27F98B36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1579198-4F66-4CC3-B094-909466094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E7EE472-7844-4828-9B73-66B9AB082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9391-0BF1-480A-BA56-EAD2EC43C1E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4493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987E3A1-64B7-47AC-82A2-2C476A345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27211-E87E-4B8E-8F20-38C27F98B36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90628D7-C76F-4A0D-A4B3-0B3E6540A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E96A8E7-2A45-485D-B0D6-7CD3F71BB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9391-0BF1-480A-BA56-EAD2EC43C1E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85273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466059-45A1-415F-86F4-F8229595C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F7BF7E-B001-4E83-B2FE-9FA5501B1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C1FE152-49C9-4D33-831E-48E92EAEAE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FEEFC6-A3CE-4602-AA65-4377BFD65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27211-E87E-4B8E-8F20-38C27F98B36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4A22458-7B2A-463F-9E43-79ED590ED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BE7078E-1CA6-46F8-8444-D6D3DCFA1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9391-0BF1-480A-BA56-EAD2EC43C1E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76393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C1131D-D345-437D-94C3-90157B114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9315CDB-86E2-40E5-A5DB-5AA527F93E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AE67DB-61D7-4D37-9F1F-0175F8229F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ABA15DC-F486-4B4B-8F84-5F873BC4B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27211-E87E-4B8E-8F20-38C27F98B36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4C437BE-0ABC-45D3-AF5B-44EEC3C9E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A005F6-25E8-4450-A19E-E27D75E05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69391-0BF1-480A-BA56-EAD2EC43C1E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78371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F5E44EA-8D6D-4738-BEE3-BFCD34D63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C220AB-D853-47EC-920B-976CEE868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F5FA46-6568-44B3-9BAC-4AD4EEC7AB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27211-E87E-4B8E-8F20-38C27F98B36B}" type="datetimeFigureOut">
              <a:rPr lang="es-PE" smtClean="0"/>
              <a:t>16/04/2026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AA86E08-1BE6-4840-9980-4BCB48B99A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9DB960-D290-430A-A69B-7A56861C31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69391-0BF1-480A-BA56-EAD2EC43C1E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441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 42">
            <a:extLst>
              <a:ext uri="{FF2B5EF4-FFF2-40B4-BE49-F238E27FC236}">
                <a16:creationId xmlns:a16="http://schemas.microsoft.com/office/drawing/2014/main" id="{434F4A53-8A93-4D63-A55B-B5C186A664BB}"/>
              </a:ext>
            </a:extLst>
          </p:cNvPr>
          <p:cNvSpPr/>
          <p:nvPr/>
        </p:nvSpPr>
        <p:spPr>
          <a:xfrm>
            <a:off x="354053" y="240315"/>
            <a:ext cx="1758156" cy="524867"/>
          </a:xfrm>
          <a:custGeom>
            <a:avLst/>
            <a:gdLst/>
            <a:ahLst/>
            <a:cxnLst/>
            <a:rect l="l" t="t" r="r" b="b"/>
            <a:pathLst>
              <a:path w="2300520" h="728872">
                <a:moveTo>
                  <a:pt x="0" y="0"/>
                </a:moveTo>
                <a:lnTo>
                  <a:pt x="2300520" y="0"/>
                </a:lnTo>
                <a:lnTo>
                  <a:pt x="2300520" y="728872"/>
                </a:lnTo>
                <a:lnTo>
                  <a:pt x="0" y="7288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2856" t="-156449" r="-10284" b="-132217"/>
            </a:stretch>
          </a:blipFill>
        </p:spPr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id="{368E5A48-FCDD-4EFA-875D-0053897D371C}"/>
              </a:ext>
            </a:extLst>
          </p:cNvPr>
          <p:cNvGrpSpPr/>
          <p:nvPr/>
        </p:nvGrpSpPr>
        <p:grpSpPr>
          <a:xfrm>
            <a:off x="555206" y="2079083"/>
            <a:ext cx="6062161" cy="2181237"/>
            <a:chOff x="424577" y="1086727"/>
            <a:chExt cx="5880869" cy="269752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25" name="Group 4">
              <a:extLst>
                <a:ext uri="{FF2B5EF4-FFF2-40B4-BE49-F238E27FC236}">
                  <a16:creationId xmlns:a16="http://schemas.microsoft.com/office/drawing/2014/main" id="{219CB8DD-94E2-47F2-A615-70A09D50F0ED}"/>
                </a:ext>
              </a:extLst>
            </p:cNvPr>
            <p:cNvGrpSpPr/>
            <p:nvPr/>
          </p:nvGrpSpPr>
          <p:grpSpPr>
            <a:xfrm>
              <a:off x="2218010" y="1086727"/>
              <a:ext cx="4087436" cy="2697526"/>
              <a:chOff x="0" y="-38100"/>
              <a:chExt cx="1864433" cy="1063681"/>
            </a:xfrm>
          </p:grpSpPr>
          <p:sp>
            <p:nvSpPr>
              <p:cNvPr id="29" name="Freeform 5">
                <a:extLst>
                  <a:ext uri="{FF2B5EF4-FFF2-40B4-BE49-F238E27FC236}">
                    <a16:creationId xmlns:a16="http://schemas.microsoft.com/office/drawing/2014/main" id="{38E389EB-8368-49CD-81D0-13160D87E174}"/>
                  </a:ext>
                </a:extLst>
              </p:cNvPr>
              <p:cNvSpPr/>
              <p:nvPr/>
            </p:nvSpPr>
            <p:spPr>
              <a:xfrm>
                <a:off x="0" y="303"/>
                <a:ext cx="1864433" cy="1025278"/>
              </a:xfrm>
              <a:custGeom>
                <a:avLst/>
                <a:gdLst/>
                <a:ahLst/>
                <a:cxnLst/>
                <a:rect l="l" t="t" r="r" b="b"/>
                <a:pathLst>
                  <a:path w="1864433" h="1020242">
                    <a:moveTo>
                      <a:pt x="119849" y="0"/>
                    </a:moveTo>
                    <a:lnTo>
                      <a:pt x="1744585" y="0"/>
                    </a:lnTo>
                    <a:cubicBezTo>
                      <a:pt x="1810775" y="0"/>
                      <a:pt x="1864433" y="53658"/>
                      <a:pt x="1864433" y="119849"/>
                    </a:cubicBezTo>
                    <a:lnTo>
                      <a:pt x="1864433" y="900393"/>
                    </a:lnTo>
                    <a:cubicBezTo>
                      <a:pt x="1864433" y="966584"/>
                      <a:pt x="1810775" y="1020242"/>
                      <a:pt x="1744585" y="1020242"/>
                    </a:cubicBezTo>
                    <a:lnTo>
                      <a:pt x="119849" y="1020242"/>
                    </a:lnTo>
                    <a:cubicBezTo>
                      <a:pt x="53658" y="1020242"/>
                      <a:pt x="0" y="966584"/>
                      <a:pt x="0" y="900393"/>
                    </a:cubicBezTo>
                    <a:lnTo>
                      <a:pt x="0" y="119849"/>
                    </a:lnTo>
                    <a:cubicBezTo>
                      <a:pt x="0" y="53658"/>
                      <a:pt x="53658" y="0"/>
                      <a:pt x="119849" y="0"/>
                    </a:cubicBezTo>
                    <a:close/>
                  </a:path>
                </a:pathLst>
              </a:custGeom>
              <a:solidFill>
                <a:srgbClr val="E1151A"/>
              </a:solidFill>
            </p:spPr>
            <p:txBody>
              <a:bodyPr/>
              <a:lstStyle/>
              <a:p>
                <a:endParaRPr lang="es-PE" dirty="0"/>
              </a:p>
            </p:txBody>
          </p:sp>
          <p:sp>
            <p:nvSpPr>
              <p:cNvPr id="30" name="TextBox 6">
                <a:extLst>
                  <a:ext uri="{FF2B5EF4-FFF2-40B4-BE49-F238E27FC236}">
                    <a16:creationId xmlns:a16="http://schemas.microsoft.com/office/drawing/2014/main" id="{91B000A1-5C26-4DDF-9AB1-D9813C50882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64433" cy="105834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 lang="es-PE" dirty="0"/>
              </a:p>
            </p:txBody>
          </p:sp>
        </p:grpSp>
        <p:grpSp>
          <p:nvGrpSpPr>
            <p:cNvPr id="26" name="Group 7">
              <a:extLst>
                <a:ext uri="{FF2B5EF4-FFF2-40B4-BE49-F238E27FC236}">
                  <a16:creationId xmlns:a16="http://schemas.microsoft.com/office/drawing/2014/main" id="{A2E82E0A-08B3-4E37-ABD2-A019C07C711A}"/>
                </a:ext>
              </a:extLst>
            </p:cNvPr>
            <p:cNvGrpSpPr/>
            <p:nvPr/>
          </p:nvGrpSpPr>
          <p:grpSpPr>
            <a:xfrm>
              <a:off x="424577" y="1183351"/>
              <a:ext cx="5108023" cy="2600136"/>
              <a:chOff x="0" y="0"/>
              <a:chExt cx="1816548" cy="1015335"/>
            </a:xfrm>
          </p:grpSpPr>
          <p:sp>
            <p:nvSpPr>
              <p:cNvPr id="27" name="Freeform 8">
                <a:extLst>
                  <a:ext uri="{FF2B5EF4-FFF2-40B4-BE49-F238E27FC236}">
                    <a16:creationId xmlns:a16="http://schemas.microsoft.com/office/drawing/2014/main" id="{60A56208-367D-49CE-AB1E-8B57AFCB4EDA}"/>
                  </a:ext>
                </a:extLst>
              </p:cNvPr>
              <p:cNvSpPr/>
              <p:nvPr/>
            </p:nvSpPr>
            <p:spPr>
              <a:xfrm>
                <a:off x="0" y="0"/>
                <a:ext cx="1816548" cy="1015335"/>
              </a:xfrm>
              <a:custGeom>
                <a:avLst/>
                <a:gdLst/>
                <a:ahLst/>
                <a:cxnLst/>
                <a:rect l="l" t="t" r="r" b="b"/>
                <a:pathLst>
                  <a:path w="1816548" h="1015335">
                    <a:moveTo>
                      <a:pt x="0" y="0"/>
                    </a:moveTo>
                    <a:lnTo>
                      <a:pt x="1816548" y="0"/>
                    </a:lnTo>
                    <a:lnTo>
                      <a:pt x="1816548" y="1015335"/>
                    </a:lnTo>
                    <a:lnTo>
                      <a:pt x="0" y="1015335"/>
                    </a:lnTo>
                    <a:close/>
                  </a:path>
                </a:pathLst>
              </a:custGeom>
              <a:solidFill>
                <a:srgbClr val="E1151A"/>
              </a:solidFill>
            </p:spPr>
          </p:sp>
          <p:sp>
            <p:nvSpPr>
              <p:cNvPr id="28" name="TextBox 9">
                <a:extLst>
                  <a:ext uri="{FF2B5EF4-FFF2-40B4-BE49-F238E27FC236}">
                    <a16:creationId xmlns:a16="http://schemas.microsoft.com/office/drawing/2014/main" id="{0CFADC9E-F2E3-4F30-8A9D-0C6364C5C897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16548" cy="105343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 lang="es-PE" dirty="0"/>
              </a:p>
            </p:txBody>
          </p:sp>
        </p:grpSp>
      </p:grpSp>
      <p:sp>
        <p:nvSpPr>
          <p:cNvPr id="32" name="TextBox 10">
            <a:extLst>
              <a:ext uri="{FF2B5EF4-FFF2-40B4-BE49-F238E27FC236}">
                <a16:creationId xmlns:a16="http://schemas.microsoft.com/office/drawing/2014/main" id="{1546D77B-CA6A-4B3F-93DC-F48B77964846}"/>
              </a:ext>
            </a:extLst>
          </p:cNvPr>
          <p:cNvSpPr txBox="1"/>
          <p:nvPr/>
        </p:nvSpPr>
        <p:spPr>
          <a:xfrm>
            <a:off x="713665" y="2079084"/>
            <a:ext cx="5819482" cy="21543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960"/>
              </a:lnSpc>
            </a:pPr>
            <a:r>
              <a:rPr lang="en-US" sz="4000">
                <a:solidFill>
                  <a:srgbClr val="FFFFFF"/>
                </a:solidFill>
                <a:latin typeface="Anton" pitchFamily="2" charset="0"/>
                <a:ea typeface="Saira Condensed Bold"/>
                <a:cs typeface="Saira Condensed Bold"/>
                <a:sym typeface="Saira Condensed Bold"/>
              </a:rPr>
              <a:t>Inspección, mantenimiento y criterios de retiro</a:t>
            </a:r>
            <a:endParaRPr lang="en-US" sz="4000" dirty="0">
              <a:solidFill>
                <a:srgbClr val="FFFFFF"/>
              </a:solidFill>
              <a:latin typeface="Anton" pitchFamily="2" charset="0"/>
              <a:ea typeface="Saira Condensed Bold"/>
              <a:cs typeface="Saira Condensed Bold"/>
              <a:sym typeface="Saira Condensed Bold"/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54DA7A24-C3A5-4E2C-9D32-5A1C7CD5D2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155" y="240315"/>
            <a:ext cx="4530368" cy="656084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3" name="Freeform 17">
            <a:extLst>
              <a:ext uri="{FF2B5EF4-FFF2-40B4-BE49-F238E27FC236}">
                <a16:creationId xmlns:a16="http://schemas.microsoft.com/office/drawing/2014/main" id="{F66B2B41-4067-4A7C-AE8D-426ABBB55D75}"/>
              </a:ext>
            </a:extLst>
          </p:cNvPr>
          <p:cNvSpPr/>
          <p:nvPr/>
        </p:nvSpPr>
        <p:spPr>
          <a:xfrm>
            <a:off x="0" y="6640922"/>
            <a:ext cx="12192000" cy="217078"/>
          </a:xfrm>
          <a:custGeom>
            <a:avLst/>
            <a:gdLst/>
            <a:ahLst/>
            <a:cxnLst/>
            <a:rect l="l" t="t" r="r" b="b"/>
            <a:pathLst>
              <a:path w="12442524" h="585835">
                <a:moveTo>
                  <a:pt x="0" y="0"/>
                </a:moveTo>
                <a:lnTo>
                  <a:pt x="12442523" y="0"/>
                </a:lnTo>
                <a:lnTo>
                  <a:pt x="12442523" y="585836"/>
                </a:lnTo>
                <a:lnTo>
                  <a:pt x="0" y="58583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723569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>
            <a:extLst>
              <a:ext uri="{FF2B5EF4-FFF2-40B4-BE49-F238E27FC236}">
                <a16:creationId xmlns:a16="http://schemas.microsoft.com/office/drawing/2014/main" id="{EDDD129E-A32C-4336-9CB9-152DBA73835E}"/>
              </a:ext>
            </a:extLst>
          </p:cNvPr>
          <p:cNvGrpSpPr/>
          <p:nvPr/>
        </p:nvGrpSpPr>
        <p:grpSpPr>
          <a:xfrm>
            <a:off x="533215" y="2252308"/>
            <a:ext cx="289745" cy="3878580"/>
            <a:chOff x="0" y="0"/>
            <a:chExt cx="68865" cy="1051098"/>
          </a:xfrm>
        </p:grpSpPr>
        <p:sp>
          <p:nvSpPr>
            <p:cNvPr id="4" name="Freeform 8">
              <a:extLst>
                <a:ext uri="{FF2B5EF4-FFF2-40B4-BE49-F238E27FC236}">
                  <a16:creationId xmlns:a16="http://schemas.microsoft.com/office/drawing/2014/main" id="{1BECC370-7AF1-4D62-B2CE-ED42546E46D5}"/>
                </a:ext>
              </a:extLst>
            </p:cNvPr>
            <p:cNvSpPr/>
            <p:nvPr/>
          </p:nvSpPr>
          <p:spPr>
            <a:xfrm>
              <a:off x="0" y="0"/>
              <a:ext cx="68865" cy="1051098"/>
            </a:xfrm>
            <a:custGeom>
              <a:avLst/>
              <a:gdLst/>
              <a:ahLst/>
              <a:cxnLst/>
              <a:rect l="l" t="t" r="r" b="b"/>
              <a:pathLst>
                <a:path w="68865" h="1051098">
                  <a:moveTo>
                    <a:pt x="0" y="0"/>
                  </a:moveTo>
                  <a:lnTo>
                    <a:pt x="68865" y="0"/>
                  </a:lnTo>
                  <a:lnTo>
                    <a:pt x="68865" y="1051098"/>
                  </a:lnTo>
                  <a:lnTo>
                    <a:pt x="0" y="1051098"/>
                  </a:lnTo>
                  <a:close/>
                </a:path>
              </a:pathLst>
            </a:custGeom>
            <a:solidFill>
              <a:srgbClr val="E1151A"/>
            </a:solidFill>
          </p:spPr>
        </p:sp>
        <p:sp>
          <p:nvSpPr>
            <p:cNvPr id="5" name="TextBox 9">
              <a:extLst>
                <a:ext uri="{FF2B5EF4-FFF2-40B4-BE49-F238E27FC236}">
                  <a16:creationId xmlns:a16="http://schemas.microsoft.com/office/drawing/2014/main" id="{8D4D916B-12EC-4203-A139-052E5E35C046}"/>
                </a:ext>
              </a:extLst>
            </p:cNvPr>
            <p:cNvSpPr txBox="1"/>
            <p:nvPr/>
          </p:nvSpPr>
          <p:spPr>
            <a:xfrm>
              <a:off x="0" y="0"/>
              <a:ext cx="68865" cy="105109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12"/>
                </a:lnSpc>
              </a:pPr>
              <a:endParaRPr sz="1600"/>
            </a:p>
          </p:txBody>
        </p:sp>
      </p:grpSp>
      <p:sp>
        <p:nvSpPr>
          <p:cNvPr id="16" name="Freeform 42">
            <a:extLst>
              <a:ext uri="{FF2B5EF4-FFF2-40B4-BE49-F238E27FC236}">
                <a16:creationId xmlns:a16="http://schemas.microsoft.com/office/drawing/2014/main" id="{AFCD086B-7BAB-4A6C-A673-FDCAB28A120C}"/>
              </a:ext>
            </a:extLst>
          </p:cNvPr>
          <p:cNvSpPr/>
          <p:nvPr/>
        </p:nvSpPr>
        <p:spPr>
          <a:xfrm>
            <a:off x="354053" y="240315"/>
            <a:ext cx="1758156" cy="524867"/>
          </a:xfrm>
          <a:custGeom>
            <a:avLst/>
            <a:gdLst/>
            <a:ahLst/>
            <a:cxnLst/>
            <a:rect l="l" t="t" r="r" b="b"/>
            <a:pathLst>
              <a:path w="2300520" h="728872">
                <a:moveTo>
                  <a:pt x="0" y="0"/>
                </a:moveTo>
                <a:lnTo>
                  <a:pt x="2300520" y="0"/>
                </a:lnTo>
                <a:lnTo>
                  <a:pt x="2300520" y="728872"/>
                </a:lnTo>
                <a:lnTo>
                  <a:pt x="0" y="7288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2856" t="-156449" r="-10284" b="-132217"/>
            </a:stretch>
          </a:blipFill>
        </p:spPr>
      </p:sp>
      <p:sp>
        <p:nvSpPr>
          <p:cNvPr id="19" name="Rectángulo: esquinas redondeadas 18">
            <a:extLst>
              <a:ext uri="{FF2B5EF4-FFF2-40B4-BE49-F238E27FC236}">
                <a16:creationId xmlns:a16="http://schemas.microsoft.com/office/drawing/2014/main" id="{CC00133C-BCF9-4FDA-9854-E3AB8A185A9F}"/>
              </a:ext>
            </a:extLst>
          </p:cNvPr>
          <p:cNvSpPr/>
          <p:nvPr/>
        </p:nvSpPr>
        <p:spPr>
          <a:xfrm>
            <a:off x="7197152" y="2281989"/>
            <a:ext cx="4386805" cy="3279449"/>
          </a:xfrm>
          <a:prstGeom prst="roundRect">
            <a:avLst>
              <a:gd name="adj" fmla="val 8963"/>
            </a:avLst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s-PE" sz="2000" dirty="0">
              <a:ln>
                <a:solidFill>
                  <a:srgbClr val="BF0A09"/>
                </a:solidFill>
              </a:ln>
              <a:solidFill>
                <a:srgbClr val="C90A0A"/>
              </a:solidFill>
            </a:endParaRPr>
          </a:p>
        </p:txBody>
      </p:sp>
      <p:sp>
        <p:nvSpPr>
          <p:cNvPr id="18" name="TextBox 11">
            <a:extLst>
              <a:ext uri="{FF2B5EF4-FFF2-40B4-BE49-F238E27FC236}">
                <a16:creationId xmlns:a16="http://schemas.microsoft.com/office/drawing/2014/main" id="{A1BAE91E-BB3D-44A6-A58E-0A0C28605239}"/>
              </a:ext>
            </a:extLst>
          </p:cNvPr>
          <p:cNvSpPr txBox="1"/>
          <p:nvPr/>
        </p:nvSpPr>
        <p:spPr>
          <a:xfrm>
            <a:off x="2872361" y="879698"/>
            <a:ext cx="6887291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3600" dirty="0">
                <a:solidFill>
                  <a:srgbClr val="4F4F4F"/>
                </a:solidFill>
                <a:latin typeface="Anton" pitchFamily="2" charset="0"/>
                <a:ea typeface="League Spartan"/>
                <a:cs typeface="League Spartan"/>
                <a:sym typeface="League Spartan"/>
              </a:rPr>
              <a:t>INSPECCIÓN Y MANTENIMIENTO </a:t>
            </a:r>
          </a:p>
        </p:txBody>
      </p:sp>
      <p:sp>
        <p:nvSpPr>
          <p:cNvPr id="6" name="TextBox 10">
            <a:extLst>
              <a:ext uri="{FF2B5EF4-FFF2-40B4-BE49-F238E27FC236}">
                <a16:creationId xmlns:a16="http://schemas.microsoft.com/office/drawing/2014/main" id="{D2FB6BCE-5A00-46E7-A3AC-01219E1C7146}"/>
              </a:ext>
            </a:extLst>
          </p:cNvPr>
          <p:cNvSpPr txBox="1"/>
          <p:nvPr/>
        </p:nvSpPr>
        <p:spPr>
          <a:xfrm>
            <a:off x="7397097" y="2559336"/>
            <a:ext cx="3986914" cy="27127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MX" sz="2400" dirty="0">
                <a:latin typeface="Ovo" panose="020B0604020202020204" charset="0"/>
                <a:ea typeface="Ovo"/>
                <a:cs typeface="Ovo"/>
                <a:sym typeface="Ovo"/>
              </a:rPr>
              <a:t>Inspección </a:t>
            </a:r>
            <a:r>
              <a:rPr lang="es-MX" sz="2400" dirty="0" err="1">
                <a:latin typeface="Ovo" panose="020B0604020202020204" charset="0"/>
                <a:ea typeface="Ovo"/>
                <a:cs typeface="Ovo"/>
                <a:sym typeface="Ovo"/>
              </a:rPr>
              <a:t>pre-uso</a:t>
            </a:r>
            <a:endParaRPr lang="es-MX" sz="2400" dirty="0">
              <a:latin typeface="Ovo" panose="020B0604020202020204" charset="0"/>
              <a:ea typeface="Ovo"/>
              <a:cs typeface="Ovo"/>
              <a:sym typeface="Ovo"/>
            </a:endParaRPr>
          </a:p>
          <a:p>
            <a:pPr marL="285750" indent="-28575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MX" sz="2400" dirty="0">
                <a:latin typeface="Ovo" panose="020B0604020202020204" charset="0"/>
                <a:ea typeface="Ovo"/>
                <a:cs typeface="Ovo"/>
                <a:sym typeface="Ovo"/>
              </a:rPr>
              <a:t>Inspección periódica</a:t>
            </a:r>
          </a:p>
          <a:p>
            <a:pPr marL="285750" indent="-28575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MX" sz="2400" dirty="0">
                <a:latin typeface="Ovo" panose="020B0604020202020204" charset="0"/>
                <a:ea typeface="Ovo"/>
                <a:cs typeface="Ovo"/>
                <a:sym typeface="Ovo"/>
              </a:rPr>
              <a:t>Criterios de retiro según ANSI Z359</a:t>
            </a:r>
          </a:p>
          <a:p>
            <a:pPr marL="285750" indent="-285750" algn="just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s-MX" sz="2400" dirty="0">
                <a:latin typeface="Ovo" panose="020B0604020202020204" charset="0"/>
                <a:ea typeface="Ovo"/>
                <a:cs typeface="Ovo"/>
                <a:sym typeface="Ovo"/>
              </a:rPr>
              <a:t>Registro documental</a:t>
            </a:r>
            <a:endParaRPr lang="en-US" sz="2400" dirty="0">
              <a:latin typeface="Ovo" panose="020B0604020202020204" charset="0"/>
              <a:ea typeface="Ovo"/>
              <a:cs typeface="Ovo"/>
              <a:sym typeface="Ovo"/>
            </a:endParaRP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D3CA375D-C5DB-4492-BC3E-62C8B109971C}"/>
              </a:ext>
            </a:extLst>
          </p:cNvPr>
          <p:cNvGrpSpPr/>
          <p:nvPr/>
        </p:nvGrpSpPr>
        <p:grpSpPr>
          <a:xfrm>
            <a:off x="1458410" y="2099161"/>
            <a:ext cx="4791919" cy="3760906"/>
            <a:chOff x="1342663" y="2137383"/>
            <a:chExt cx="5054961" cy="4056930"/>
          </a:xfrm>
        </p:grpSpPr>
        <p:pic>
          <p:nvPicPr>
            <p:cNvPr id="11" name="Picture 4" descr="CAID-139">
              <a:extLst>
                <a:ext uri="{FF2B5EF4-FFF2-40B4-BE49-F238E27FC236}">
                  <a16:creationId xmlns:a16="http://schemas.microsoft.com/office/drawing/2014/main" id="{D830DD20-C3E3-454F-98A0-911313A30AF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0869" y="2362786"/>
              <a:ext cx="2486723" cy="2477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 cmpd="thickTh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4">
              <a:extLst>
                <a:ext uri="{FF2B5EF4-FFF2-40B4-BE49-F238E27FC236}">
                  <a16:creationId xmlns:a16="http://schemas.microsoft.com/office/drawing/2014/main" id="{8318E013-F0DE-42B2-B97B-954ACF19DF0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61" t="2078" r="1836" b="2744"/>
            <a:stretch/>
          </p:blipFill>
          <p:spPr bwMode="auto">
            <a:xfrm>
              <a:off x="4277537" y="4369764"/>
              <a:ext cx="1875559" cy="1502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" name="Conector recto de flecha 6">
              <a:extLst>
                <a:ext uri="{FF2B5EF4-FFF2-40B4-BE49-F238E27FC236}">
                  <a16:creationId xmlns:a16="http://schemas.microsoft.com/office/drawing/2014/main" id="{AB86670A-BCA0-4A52-85AE-97311D09781F}"/>
                </a:ext>
              </a:extLst>
            </p:cNvPr>
            <p:cNvCxnSpPr>
              <a:cxnSpLocks/>
            </p:cNvCxnSpPr>
            <p:nvPr/>
          </p:nvCxnSpPr>
          <p:spPr>
            <a:xfrm>
              <a:off x="3097741" y="3837142"/>
              <a:ext cx="1363806" cy="1003190"/>
            </a:xfrm>
            <a:prstGeom prst="straightConnector1">
              <a:avLst/>
            </a:prstGeom>
            <a:ln w="38100">
              <a:solidFill>
                <a:srgbClr val="C90A0A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ángulo: esquinas redondeadas 9">
              <a:extLst>
                <a:ext uri="{FF2B5EF4-FFF2-40B4-BE49-F238E27FC236}">
                  <a16:creationId xmlns:a16="http://schemas.microsoft.com/office/drawing/2014/main" id="{5585B1B3-3F6D-4583-959E-21C8CB0CCD7F}"/>
                </a:ext>
              </a:extLst>
            </p:cNvPr>
            <p:cNvSpPr/>
            <p:nvPr/>
          </p:nvSpPr>
          <p:spPr>
            <a:xfrm>
              <a:off x="1342663" y="2137383"/>
              <a:ext cx="5054961" cy="4056930"/>
            </a:xfrm>
            <a:prstGeom prst="roundRect">
              <a:avLst/>
            </a:prstGeom>
            <a:noFill/>
            <a:ln w="28575">
              <a:solidFill>
                <a:srgbClr val="C90A0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</p:spTree>
    <p:extLst>
      <p:ext uri="{BB962C8B-B14F-4D97-AF65-F5344CB8AC3E}">
        <p14:creationId xmlns:p14="http://schemas.microsoft.com/office/powerpoint/2010/main" val="683112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42">
            <a:extLst>
              <a:ext uri="{FF2B5EF4-FFF2-40B4-BE49-F238E27FC236}">
                <a16:creationId xmlns:a16="http://schemas.microsoft.com/office/drawing/2014/main" id="{D28B7681-DEF4-4F94-B75C-1B9E86BE56BC}"/>
              </a:ext>
            </a:extLst>
          </p:cNvPr>
          <p:cNvSpPr/>
          <p:nvPr/>
        </p:nvSpPr>
        <p:spPr>
          <a:xfrm>
            <a:off x="354053" y="240315"/>
            <a:ext cx="1758156" cy="524867"/>
          </a:xfrm>
          <a:custGeom>
            <a:avLst/>
            <a:gdLst/>
            <a:ahLst/>
            <a:cxnLst/>
            <a:rect l="l" t="t" r="r" b="b"/>
            <a:pathLst>
              <a:path w="2300520" h="728872">
                <a:moveTo>
                  <a:pt x="0" y="0"/>
                </a:moveTo>
                <a:lnTo>
                  <a:pt x="2300520" y="0"/>
                </a:lnTo>
                <a:lnTo>
                  <a:pt x="2300520" y="728872"/>
                </a:lnTo>
                <a:lnTo>
                  <a:pt x="0" y="7288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2856" t="-156449" r="-10284" b="-132217"/>
            </a:stretch>
          </a:blipFill>
        </p:spPr>
      </p:sp>
      <p:grpSp>
        <p:nvGrpSpPr>
          <p:cNvPr id="17" name="Grupo 16">
            <a:extLst>
              <a:ext uri="{FF2B5EF4-FFF2-40B4-BE49-F238E27FC236}">
                <a16:creationId xmlns:a16="http://schemas.microsoft.com/office/drawing/2014/main" id="{ECB7FDA3-B053-4E43-A3EB-51B5ABB72AB2}"/>
              </a:ext>
            </a:extLst>
          </p:cNvPr>
          <p:cNvGrpSpPr/>
          <p:nvPr/>
        </p:nvGrpSpPr>
        <p:grpSpPr>
          <a:xfrm>
            <a:off x="1648326" y="1600523"/>
            <a:ext cx="8578516" cy="4306982"/>
            <a:chOff x="1949116" y="2093818"/>
            <a:chExt cx="8578516" cy="4306982"/>
          </a:xfrm>
        </p:grpSpPr>
        <p:pic>
          <p:nvPicPr>
            <p:cNvPr id="7" name="Picture 6" descr="http://misfondos.com.es/images/wallpapers/arnes-de-seguridad-386945.jpeg">
              <a:extLst>
                <a:ext uri="{FF2B5EF4-FFF2-40B4-BE49-F238E27FC236}">
                  <a16:creationId xmlns:a16="http://schemas.microsoft.com/office/drawing/2014/main" id="{F4919C83-2C94-4DBF-909A-A1CD04F642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6754" y="2630905"/>
              <a:ext cx="4524375" cy="3505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ounded Rectangle 6">
              <a:extLst>
                <a:ext uri="{FF2B5EF4-FFF2-40B4-BE49-F238E27FC236}">
                  <a16:creationId xmlns:a16="http://schemas.microsoft.com/office/drawing/2014/main" id="{0453DF69-E9C8-4085-8FFA-610973A196B5}"/>
                </a:ext>
              </a:extLst>
            </p:cNvPr>
            <p:cNvSpPr/>
            <p:nvPr/>
          </p:nvSpPr>
          <p:spPr>
            <a:xfrm>
              <a:off x="4512679" y="2399130"/>
              <a:ext cx="993775" cy="488950"/>
            </a:xfrm>
            <a:prstGeom prst="roundRect">
              <a:avLst/>
            </a:prstGeom>
            <a:solidFill>
              <a:srgbClr val="CE1415"/>
            </a:solidFill>
            <a:ln>
              <a:solidFill>
                <a:srgbClr val="CE141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s-PE" sz="1400" b="1" dirty="0">
                  <a:solidFill>
                    <a:schemeClr val="bg1"/>
                  </a:solidFill>
                </a:rPr>
                <a:t>Piezas plástica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86AD2AE1-5509-404E-9EDE-761E704E5EDD}"/>
                </a:ext>
              </a:extLst>
            </p:cNvPr>
            <p:cNvCxnSpPr>
              <a:stCxn id="8" idx="2"/>
            </p:cNvCxnSpPr>
            <p:nvPr/>
          </p:nvCxnSpPr>
          <p:spPr>
            <a:xfrm>
              <a:off x="5009566" y="2888081"/>
              <a:ext cx="1079500" cy="741363"/>
            </a:xfrm>
            <a:prstGeom prst="straightConnector1">
              <a:avLst/>
            </a:prstGeom>
            <a:ln w="28575">
              <a:solidFill>
                <a:srgbClr val="C90A0A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10">
              <a:extLst>
                <a:ext uri="{FF2B5EF4-FFF2-40B4-BE49-F238E27FC236}">
                  <a16:creationId xmlns:a16="http://schemas.microsoft.com/office/drawing/2014/main" id="{9F65EEF2-6403-4F44-AAEA-75D6E37EA49D}"/>
                </a:ext>
              </a:extLst>
            </p:cNvPr>
            <p:cNvCxnSpPr>
              <a:stCxn id="8" idx="2"/>
            </p:cNvCxnSpPr>
            <p:nvPr/>
          </p:nvCxnSpPr>
          <p:spPr>
            <a:xfrm flipH="1">
              <a:off x="4323766" y="2888080"/>
              <a:ext cx="685800" cy="946150"/>
            </a:xfrm>
            <a:prstGeom prst="straightConnector1">
              <a:avLst/>
            </a:prstGeom>
            <a:ln w="28575">
              <a:solidFill>
                <a:srgbClr val="C90A0A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4">
              <a:extLst>
                <a:ext uri="{FF2B5EF4-FFF2-40B4-BE49-F238E27FC236}">
                  <a16:creationId xmlns:a16="http://schemas.microsoft.com/office/drawing/2014/main" id="{DC8E382A-1BBD-4D75-969B-108933E7C761}"/>
                </a:ext>
              </a:extLst>
            </p:cNvPr>
            <p:cNvCxnSpPr>
              <a:stCxn id="8" idx="2"/>
            </p:cNvCxnSpPr>
            <p:nvPr/>
          </p:nvCxnSpPr>
          <p:spPr>
            <a:xfrm flipH="1">
              <a:off x="4371392" y="2888080"/>
              <a:ext cx="638175" cy="2586038"/>
            </a:xfrm>
            <a:prstGeom prst="straightConnector1">
              <a:avLst/>
            </a:prstGeom>
            <a:ln w="28575">
              <a:solidFill>
                <a:srgbClr val="C90A0A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2" name="Picture 9" descr="http://t0.gstatic.com/images?q=tbn:ANd9GcQnFTracCbh-3MHmRCptqiptS8_Ej1BIIyW1FIW_MwkGEtav62yNboahfMu">
              <a:extLst>
                <a:ext uri="{FF2B5EF4-FFF2-40B4-BE49-F238E27FC236}">
                  <a16:creationId xmlns:a16="http://schemas.microsoft.com/office/drawing/2014/main" id="{D7895917-8099-4DAF-8A3B-65DC5C700E8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38454" y="2570581"/>
              <a:ext cx="2492375" cy="1425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3" name="Straight Arrow Connector 11">
              <a:extLst>
                <a:ext uri="{FF2B5EF4-FFF2-40B4-BE49-F238E27FC236}">
                  <a16:creationId xmlns:a16="http://schemas.microsoft.com/office/drawing/2014/main" id="{2FB55EDE-F291-4148-B9F1-A09DB92FCDDE}"/>
                </a:ext>
              </a:extLst>
            </p:cNvPr>
            <p:cNvCxnSpPr/>
            <p:nvPr/>
          </p:nvCxnSpPr>
          <p:spPr>
            <a:xfrm flipH="1">
              <a:off x="4426953" y="2888079"/>
              <a:ext cx="558800" cy="1560513"/>
            </a:xfrm>
            <a:prstGeom prst="straightConnector1">
              <a:avLst/>
            </a:prstGeom>
            <a:ln w="28575">
              <a:solidFill>
                <a:srgbClr val="C90A0A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20">
              <a:extLst>
                <a:ext uri="{FF2B5EF4-FFF2-40B4-BE49-F238E27FC236}">
                  <a16:creationId xmlns:a16="http://schemas.microsoft.com/office/drawing/2014/main" id="{78210970-4F36-4684-98C7-559FB197467A}"/>
                </a:ext>
              </a:extLst>
            </p:cNvPr>
            <p:cNvCxnSpPr/>
            <p:nvPr/>
          </p:nvCxnSpPr>
          <p:spPr>
            <a:xfrm>
              <a:off x="5458035" y="2623761"/>
              <a:ext cx="3468688" cy="39688"/>
            </a:xfrm>
            <a:prstGeom prst="straightConnector1">
              <a:avLst/>
            </a:prstGeom>
            <a:ln w="28575">
              <a:solidFill>
                <a:srgbClr val="C90A0A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7">
              <a:extLst>
                <a:ext uri="{FF2B5EF4-FFF2-40B4-BE49-F238E27FC236}">
                  <a16:creationId xmlns:a16="http://schemas.microsoft.com/office/drawing/2014/main" id="{1AE8541C-5927-44BF-A170-06548DFED3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42676" y="4383255"/>
              <a:ext cx="2427287" cy="1333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Rectángulo: esquinas redondeadas 15">
              <a:extLst>
                <a:ext uri="{FF2B5EF4-FFF2-40B4-BE49-F238E27FC236}">
                  <a16:creationId xmlns:a16="http://schemas.microsoft.com/office/drawing/2014/main" id="{E1BE23B6-6CB7-434E-B28E-6D219A525D73}"/>
                </a:ext>
              </a:extLst>
            </p:cNvPr>
            <p:cNvSpPr/>
            <p:nvPr/>
          </p:nvSpPr>
          <p:spPr>
            <a:xfrm>
              <a:off x="1949116" y="2093818"/>
              <a:ext cx="8578516" cy="4306982"/>
            </a:xfrm>
            <a:prstGeom prst="roundRect">
              <a:avLst/>
            </a:prstGeom>
            <a:noFill/>
            <a:ln w="28575">
              <a:solidFill>
                <a:srgbClr val="C90A0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>
                <a:noFill/>
              </a:endParaRPr>
            </a:p>
          </p:txBody>
        </p:sp>
      </p:grpSp>
      <p:sp>
        <p:nvSpPr>
          <p:cNvPr id="18" name="TextBox 11">
            <a:extLst>
              <a:ext uri="{FF2B5EF4-FFF2-40B4-BE49-F238E27FC236}">
                <a16:creationId xmlns:a16="http://schemas.microsoft.com/office/drawing/2014/main" id="{0EFBB163-93C3-463C-9B08-E85803123A7B}"/>
              </a:ext>
            </a:extLst>
          </p:cNvPr>
          <p:cNvSpPr txBox="1"/>
          <p:nvPr/>
        </p:nvSpPr>
        <p:spPr>
          <a:xfrm>
            <a:off x="2740014" y="699335"/>
            <a:ext cx="6887291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3600" dirty="0">
                <a:solidFill>
                  <a:srgbClr val="4F4F4F"/>
                </a:solidFill>
                <a:latin typeface="Anton" pitchFamily="2" charset="0"/>
                <a:ea typeface="League Spartan"/>
                <a:cs typeface="League Spartan"/>
                <a:sym typeface="League Spartan"/>
              </a:rPr>
              <a:t>INSPECCIÓN Y MANTENIMIENTO </a:t>
            </a:r>
          </a:p>
        </p:txBody>
      </p:sp>
    </p:spTree>
    <p:extLst>
      <p:ext uri="{BB962C8B-B14F-4D97-AF65-F5344CB8AC3E}">
        <p14:creationId xmlns:p14="http://schemas.microsoft.com/office/powerpoint/2010/main" val="4331986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Office PowerPoint</Application>
  <PresentationFormat>Panorámica</PresentationFormat>
  <Paragraphs>13</Paragraphs>
  <Slides>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Anton</vt:lpstr>
      <vt:lpstr>Arial</vt:lpstr>
      <vt:lpstr>Calibri</vt:lpstr>
      <vt:lpstr>Calibri Light</vt:lpstr>
      <vt:lpstr>Ovo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Sebastian</dc:creator>
  <cp:lastModifiedBy>Sebastian</cp:lastModifiedBy>
  <cp:revision>2</cp:revision>
  <dcterms:created xsi:type="dcterms:W3CDTF">2026-04-16T21:29:43Z</dcterms:created>
  <dcterms:modified xsi:type="dcterms:W3CDTF">2026-04-16T21:29:46Z</dcterms:modified>
</cp:coreProperties>
</file>