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00" r:id="rId2"/>
    <p:sldId id="264" r:id="rId3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82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DE8FE2-245A-4B60-B6AF-E8A1F612255A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0EE2AF-BC34-43F5-A1C7-90283286BA7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66151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s-PE" altLang="es-PE" dirty="0"/>
              <a:t>Las escaleras portátiles no deberán presentar rajaduras, abolladuras o daños en su estructura o peldaños. </a:t>
            </a:r>
          </a:p>
          <a:p>
            <a:pPr algn="just"/>
            <a:r>
              <a:rPr lang="es-PE" altLang="es-PE" dirty="0"/>
              <a:t>Los largueros de la escalera, deberán ser de una sola pieza y los peldaños deberán estar ensamblados a los largueros. </a:t>
            </a:r>
          </a:p>
          <a:p>
            <a:pPr algn="just"/>
            <a:r>
              <a:rPr lang="es-PE" altLang="es-PE" dirty="0"/>
              <a:t>Los peldaños deberán tener superficie antideslizante y mantener una distancia uniforme (máximo 0.30 m) entre ellos a lo largo de la escalera. </a:t>
            </a:r>
          </a:p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A7F4EA-96F4-4EF2-A4FD-B5B433FFEE00}" type="slidenum">
              <a:rPr lang="es-PE" smtClean="0"/>
              <a:t>2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19621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6F6D83-1377-4FEC-8CFD-74E608DFA2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51FDD94-916F-4842-A978-AFD61A9DF4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68AE7C-DBDF-4FAC-A75C-A39053109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81670-0A81-4CF1-B842-C464086A4F94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7467E5-4419-4FBA-AD07-5AA6BE33D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97FAB1-08F2-46CE-8A16-4C9A44913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B7BB6-FBC2-49E5-B5A2-DC2C3B07558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47556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ADA3FF-1F59-4A06-8379-23CBBE3D7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22C4584-8B0D-4535-9642-FAC6BEDDA2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28C326-85FC-41A9-8100-572388BBB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81670-0A81-4CF1-B842-C464086A4F94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C05228-69B4-47AC-BFAC-7C1E602EB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852FBB-048B-4C16-8888-60C249344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B7BB6-FBC2-49E5-B5A2-DC2C3B07558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79987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FF5CED7-EB26-47BC-8E7F-D0FDEB7C45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DBD2880-AFEF-4AD3-A497-94B928AF25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5F9625-A092-438C-B375-7AF25DFAD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81670-0A81-4CF1-B842-C464086A4F94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C4EAF09-C1D9-4664-98EF-E619DB857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0401491-C2A6-4D75-8EB0-0AD679023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B7BB6-FBC2-49E5-B5A2-DC2C3B07558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81280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3D9788-17A9-4987-9671-F34A1A369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634B6D-D0D0-4DDD-A410-94A1D7D72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7F063A-5BEB-4216-8EAF-E68A4D82C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81670-0A81-4CF1-B842-C464086A4F94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2A09E2-B49F-4B73-87D9-C1A70A887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6AB4CD-5F56-448B-ADF2-8E5E8F86A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B7BB6-FBC2-49E5-B5A2-DC2C3B07558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85941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892813-38BF-47C5-9B89-4371BAB77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1F58FDC-5281-4D74-BA3C-7685A723C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96B815-3FA6-4B95-A789-3AD9390A7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81670-0A81-4CF1-B842-C464086A4F94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D58415-CC39-448D-80A3-CC56784EA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5C5D75-ED95-4567-8624-79F08C897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B7BB6-FBC2-49E5-B5A2-DC2C3B07558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84538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905ECC-34EB-4BCB-989C-9733B5611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4BB5AA-0796-4EAC-922B-E47D562617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BB5A458-4266-47B1-8450-411A5760A0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5D96E79-9B6E-4BDD-862A-7150CA22A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81670-0A81-4CF1-B842-C464086A4F94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848DDE3-BE9F-4F37-BE56-B1B08EE78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C7A5943-992A-45AC-8567-6EA062A56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B7BB6-FBC2-49E5-B5A2-DC2C3B07558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04798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7E2A17-F62D-4CD1-B123-5CB1DB659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179FED2-CC6B-4B3B-B4B8-8ED1BDDEF7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3C0CA74-CFFA-42DF-A88E-7F39FFB6F4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7EC2A40-6348-4CB1-A712-74994AA1EF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96BB48B-6EC0-4E1A-9A93-B2DDEA3A26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BC56F8A-A30E-47F7-B67E-5B3855114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81670-0A81-4CF1-B842-C464086A4F94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5297FCD-4FA5-4587-84A1-400912F75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0F2FD20-4859-4B4D-86CC-8C4BCBE44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B7BB6-FBC2-49E5-B5A2-DC2C3B07558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60380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47938D-2608-45D8-A6C6-1524924E1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585D1E3-AF2E-45B9-9379-95908565E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81670-0A81-4CF1-B842-C464086A4F94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82401E0-552F-48C1-9A6B-6FD124A7C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09D48F8-30B1-47F9-B5C4-3627F9AA7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B7BB6-FBC2-49E5-B5A2-DC2C3B07558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52493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BE99B4F-5A43-4331-8575-7389EFD55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81670-0A81-4CF1-B842-C464086A4F94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138A77A-6522-484C-B6E2-4681ECBBB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7B0150B-CB1F-412E-80BD-BEF61BD18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B7BB6-FBC2-49E5-B5A2-DC2C3B07558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20169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AFBB46-5876-44B6-9C0D-60B8617B3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0DF344-5B90-45AE-BF72-88B550CC2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FC37C86-0C39-4CE1-A639-4D35EE6E7B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3C1BF0A-543D-4514-8518-97D990B61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81670-0A81-4CF1-B842-C464086A4F94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289C93B-A0FD-4B2E-B9E8-7AC0D6888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93911BE-5035-49DA-84FE-CCA134BD6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B7BB6-FBC2-49E5-B5A2-DC2C3B07558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70098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02722E-3C23-46F5-B191-E666E3D04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F6C94E7-1B55-4983-9D5D-B70D25319F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C123075-9D31-4755-B8EF-722F5F65AF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6E8AFEF-2293-4B36-9408-050D15F0B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81670-0A81-4CF1-B842-C464086A4F94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385C286-CC8A-47E6-A114-9E314547A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DD9FEB3-68A6-4B48-B547-3BCA320A9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B7BB6-FBC2-49E5-B5A2-DC2C3B07558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53089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18D6ADE-D1DF-47BF-B798-87760AA28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22E7B9-4D03-4311-B25C-8EE72428F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6B4915-0E5B-4B43-A391-8035B4C7A9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81670-0A81-4CF1-B842-C464086A4F94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4FF4EF-23E4-4E17-9AFC-A181BF2BC4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F69ED4-EF07-4C99-B388-367E0AFEB9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B7BB6-FBC2-49E5-B5A2-DC2C3B07558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46893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 42">
            <a:extLst>
              <a:ext uri="{FF2B5EF4-FFF2-40B4-BE49-F238E27FC236}">
                <a16:creationId xmlns:a16="http://schemas.microsoft.com/office/drawing/2014/main" id="{434F4A53-8A93-4D63-A55B-B5C186A664BB}"/>
              </a:ext>
            </a:extLst>
          </p:cNvPr>
          <p:cNvSpPr/>
          <p:nvPr/>
        </p:nvSpPr>
        <p:spPr>
          <a:xfrm>
            <a:off x="354053" y="240315"/>
            <a:ext cx="1758156" cy="524867"/>
          </a:xfrm>
          <a:custGeom>
            <a:avLst/>
            <a:gdLst/>
            <a:ahLst/>
            <a:cxnLst/>
            <a:rect l="l" t="t" r="r" b="b"/>
            <a:pathLst>
              <a:path w="2300520" h="728872">
                <a:moveTo>
                  <a:pt x="0" y="0"/>
                </a:moveTo>
                <a:lnTo>
                  <a:pt x="2300520" y="0"/>
                </a:lnTo>
                <a:lnTo>
                  <a:pt x="2300520" y="728872"/>
                </a:lnTo>
                <a:lnTo>
                  <a:pt x="0" y="72887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2856" t="-156449" r="-10284" b="-132217"/>
            </a:stretch>
          </a:blipFill>
        </p:spPr>
      </p:sp>
      <p:grpSp>
        <p:nvGrpSpPr>
          <p:cNvPr id="23" name="Grupo 22">
            <a:extLst>
              <a:ext uri="{FF2B5EF4-FFF2-40B4-BE49-F238E27FC236}">
                <a16:creationId xmlns:a16="http://schemas.microsoft.com/office/drawing/2014/main" id="{368E5A48-FCDD-4EFA-875D-0053897D371C}"/>
              </a:ext>
            </a:extLst>
          </p:cNvPr>
          <p:cNvGrpSpPr/>
          <p:nvPr/>
        </p:nvGrpSpPr>
        <p:grpSpPr>
          <a:xfrm>
            <a:off x="1233131" y="2105039"/>
            <a:ext cx="3102394" cy="1157412"/>
            <a:chOff x="424577" y="1086727"/>
            <a:chExt cx="5880869" cy="269752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25" name="Group 4">
              <a:extLst>
                <a:ext uri="{FF2B5EF4-FFF2-40B4-BE49-F238E27FC236}">
                  <a16:creationId xmlns:a16="http://schemas.microsoft.com/office/drawing/2014/main" id="{219CB8DD-94E2-47F2-A615-70A09D50F0ED}"/>
                </a:ext>
              </a:extLst>
            </p:cNvPr>
            <p:cNvGrpSpPr/>
            <p:nvPr/>
          </p:nvGrpSpPr>
          <p:grpSpPr>
            <a:xfrm>
              <a:off x="2218010" y="1086727"/>
              <a:ext cx="4087436" cy="2697526"/>
              <a:chOff x="0" y="-38100"/>
              <a:chExt cx="1864433" cy="1063681"/>
            </a:xfrm>
          </p:grpSpPr>
          <p:sp>
            <p:nvSpPr>
              <p:cNvPr id="29" name="Freeform 5">
                <a:extLst>
                  <a:ext uri="{FF2B5EF4-FFF2-40B4-BE49-F238E27FC236}">
                    <a16:creationId xmlns:a16="http://schemas.microsoft.com/office/drawing/2014/main" id="{38E389EB-8368-49CD-81D0-13160D87E174}"/>
                  </a:ext>
                </a:extLst>
              </p:cNvPr>
              <p:cNvSpPr/>
              <p:nvPr/>
            </p:nvSpPr>
            <p:spPr>
              <a:xfrm>
                <a:off x="0" y="303"/>
                <a:ext cx="1864433" cy="1025278"/>
              </a:xfrm>
              <a:custGeom>
                <a:avLst/>
                <a:gdLst/>
                <a:ahLst/>
                <a:cxnLst/>
                <a:rect l="l" t="t" r="r" b="b"/>
                <a:pathLst>
                  <a:path w="1864433" h="1020242">
                    <a:moveTo>
                      <a:pt x="119849" y="0"/>
                    </a:moveTo>
                    <a:lnTo>
                      <a:pt x="1744585" y="0"/>
                    </a:lnTo>
                    <a:cubicBezTo>
                      <a:pt x="1810775" y="0"/>
                      <a:pt x="1864433" y="53658"/>
                      <a:pt x="1864433" y="119849"/>
                    </a:cubicBezTo>
                    <a:lnTo>
                      <a:pt x="1864433" y="900393"/>
                    </a:lnTo>
                    <a:cubicBezTo>
                      <a:pt x="1864433" y="966584"/>
                      <a:pt x="1810775" y="1020242"/>
                      <a:pt x="1744585" y="1020242"/>
                    </a:cubicBezTo>
                    <a:lnTo>
                      <a:pt x="119849" y="1020242"/>
                    </a:lnTo>
                    <a:cubicBezTo>
                      <a:pt x="53658" y="1020242"/>
                      <a:pt x="0" y="966584"/>
                      <a:pt x="0" y="900393"/>
                    </a:cubicBezTo>
                    <a:lnTo>
                      <a:pt x="0" y="119849"/>
                    </a:lnTo>
                    <a:cubicBezTo>
                      <a:pt x="0" y="53658"/>
                      <a:pt x="53658" y="0"/>
                      <a:pt x="119849" y="0"/>
                    </a:cubicBezTo>
                    <a:close/>
                  </a:path>
                </a:pathLst>
              </a:custGeom>
              <a:solidFill>
                <a:srgbClr val="E1151A"/>
              </a:solidFill>
            </p:spPr>
            <p:txBody>
              <a:bodyPr/>
              <a:lstStyle/>
              <a:p>
                <a:endParaRPr lang="es-PE" sz="2400" dirty="0"/>
              </a:p>
            </p:txBody>
          </p:sp>
          <p:sp>
            <p:nvSpPr>
              <p:cNvPr id="30" name="TextBox 6">
                <a:extLst>
                  <a:ext uri="{FF2B5EF4-FFF2-40B4-BE49-F238E27FC236}">
                    <a16:creationId xmlns:a16="http://schemas.microsoft.com/office/drawing/2014/main" id="{91B000A1-5C26-4DDF-9AB1-D9813C50882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64433" cy="105834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 lang="es-PE" sz="2400" dirty="0"/>
              </a:p>
            </p:txBody>
          </p:sp>
        </p:grpSp>
        <p:grpSp>
          <p:nvGrpSpPr>
            <p:cNvPr id="26" name="Group 7">
              <a:extLst>
                <a:ext uri="{FF2B5EF4-FFF2-40B4-BE49-F238E27FC236}">
                  <a16:creationId xmlns:a16="http://schemas.microsoft.com/office/drawing/2014/main" id="{A2E82E0A-08B3-4E37-ABD2-A019C07C711A}"/>
                </a:ext>
              </a:extLst>
            </p:cNvPr>
            <p:cNvGrpSpPr/>
            <p:nvPr/>
          </p:nvGrpSpPr>
          <p:grpSpPr>
            <a:xfrm>
              <a:off x="424577" y="1183351"/>
              <a:ext cx="5108023" cy="2600136"/>
              <a:chOff x="0" y="0"/>
              <a:chExt cx="1816548" cy="1015335"/>
            </a:xfrm>
          </p:grpSpPr>
          <p:sp>
            <p:nvSpPr>
              <p:cNvPr id="27" name="Freeform 8">
                <a:extLst>
                  <a:ext uri="{FF2B5EF4-FFF2-40B4-BE49-F238E27FC236}">
                    <a16:creationId xmlns:a16="http://schemas.microsoft.com/office/drawing/2014/main" id="{60A56208-367D-49CE-AB1E-8B57AFCB4EDA}"/>
                  </a:ext>
                </a:extLst>
              </p:cNvPr>
              <p:cNvSpPr/>
              <p:nvPr/>
            </p:nvSpPr>
            <p:spPr>
              <a:xfrm>
                <a:off x="0" y="0"/>
                <a:ext cx="1816548" cy="1015335"/>
              </a:xfrm>
              <a:custGeom>
                <a:avLst/>
                <a:gdLst/>
                <a:ahLst/>
                <a:cxnLst/>
                <a:rect l="l" t="t" r="r" b="b"/>
                <a:pathLst>
                  <a:path w="1816548" h="1015335">
                    <a:moveTo>
                      <a:pt x="0" y="0"/>
                    </a:moveTo>
                    <a:lnTo>
                      <a:pt x="1816548" y="0"/>
                    </a:lnTo>
                    <a:lnTo>
                      <a:pt x="1816548" y="1015335"/>
                    </a:lnTo>
                    <a:lnTo>
                      <a:pt x="0" y="1015335"/>
                    </a:lnTo>
                    <a:close/>
                  </a:path>
                </a:pathLst>
              </a:custGeom>
              <a:solidFill>
                <a:srgbClr val="E1151A"/>
              </a:solidFill>
            </p:spPr>
          </p:sp>
          <p:sp>
            <p:nvSpPr>
              <p:cNvPr id="28" name="TextBox 9">
                <a:extLst>
                  <a:ext uri="{FF2B5EF4-FFF2-40B4-BE49-F238E27FC236}">
                    <a16:creationId xmlns:a16="http://schemas.microsoft.com/office/drawing/2014/main" id="{0CFADC9E-F2E3-4F30-8A9D-0C6364C5C89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16548" cy="105343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 lang="es-PE" sz="2400" dirty="0"/>
              </a:p>
            </p:txBody>
          </p:sp>
        </p:grpSp>
      </p:grpSp>
      <p:sp>
        <p:nvSpPr>
          <p:cNvPr id="32" name="TextBox 10">
            <a:extLst>
              <a:ext uri="{FF2B5EF4-FFF2-40B4-BE49-F238E27FC236}">
                <a16:creationId xmlns:a16="http://schemas.microsoft.com/office/drawing/2014/main" id="{1546D77B-CA6A-4B3F-93DC-F48B77964846}"/>
              </a:ext>
            </a:extLst>
          </p:cNvPr>
          <p:cNvSpPr txBox="1"/>
          <p:nvPr/>
        </p:nvSpPr>
        <p:spPr>
          <a:xfrm>
            <a:off x="1615298" y="2089501"/>
            <a:ext cx="2474703" cy="10270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960"/>
              </a:lnSpc>
            </a:pPr>
            <a:r>
              <a:rPr lang="en-US" sz="4800" dirty="0" err="1">
                <a:solidFill>
                  <a:srgbClr val="FFFFFF"/>
                </a:solidFill>
                <a:latin typeface="Anton" pitchFamily="2" charset="0"/>
                <a:ea typeface="Saira Condensed Bold"/>
                <a:cs typeface="Saira Condensed Bold"/>
                <a:sym typeface="Saira Condensed Bold"/>
              </a:rPr>
              <a:t>Escaleras</a:t>
            </a:r>
            <a:endParaRPr lang="en-US" sz="4800" dirty="0">
              <a:solidFill>
                <a:srgbClr val="FFFFFF"/>
              </a:solidFill>
              <a:latin typeface="Anton" pitchFamily="2" charset="0"/>
              <a:ea typeface="Saira Condensed Bold"/>
              <a:cs typeface="Saira Condensed Bold"/>
              <a:sym typeface="Saira Condensed Bold"/>
            </a:endParaRPr>
          </a:p>
        </p:txBody>
      </p:sp>
      <p:sp>
        <p:nvSpPr>
          <p:cNvPr id="13" name="Freeform 17">
            <a:extLst>
              <a:ext uri="{FF2B5EF4-FFF2-40B4-BE49-F238E27FC236}">
                <a16:creationId xmlns:a16="http://schemas.microsoft.com/office/drawing/2014/main" id="{F66B2B41-4067-4A7C-AE8D-426ABBB55D75}"/>
              </a:ext>
            </a:extLst>
          </p:cNvPr>
          <p:cNvSpPr/>
          <p:nvPr/>
        </p:nvSpPr>
        <p:spPr>
          <a:xfrm>
            <a:off x="0" y="6640922"/>
            <a:ext cx="12192000" cy="217078"/>
          </a:xfrm>
          <a:custGeom>
            <a:avLst/>
            <a:gdLst/>
            <a:ahLst/>
            <a:cxnLst/>
            <a:rect l="l" t="t" r="r" b="b"/>
            <a:pathLst>
              <a:path w="12442524" h="585835">
                <a:moveTo>
                  <a:pt x="0" y="0"/>
                </a:moveTo>
                <a:lnTo>
                  <a:pt x="12442523" y="0"/>
                </a:lnTo>
                <a:lnTo>
                  <a:pt x="12442523" y="585836"/>
                </a:lnTo>
                <a:lnTo>
                  <a:pt x="0" y="58583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pic>
        <p:nvPicPr>
          <p:cNvPr id="1026" name="Picture 2" descr="La escalera más segura del mundo - Boy de Viaje">
            <a:extLst>
              <a:ext uri="{FF2B5EF4-FFF2-40B4-BE49-F238E27FC236}">
                <a16:creationId xmlns:a16="http://schemas.microsoft.com/office/drawing/2014/main" id="{4C8C0670-2522-45E4-9DAE-2CE831F1AA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3925" y="502748"/>
            <a:ext cx="4572000" cy="587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8630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o 11">
            <a:extLst>
              <a:ext uri="{FF2B5EF4-FFF2-40B4-BE49-F238E27FC236}">
                <a16:creationId xmlns:a16="http://schemas.microsoft.com/office/drawing/2014/main" id="{031E0FFC-26F1-415C-9684-11B1C6A3AE9C}"/>
              </a:ext>
            </a:extLst>
          </p:cNvPr>
          <p:cNvGrpSpPr/>
          <p:nvPr/>
        </p:nvGrpSpPr>
        <p:grpSpPr>
          <a:xfrm>
            <a:off x="8337884" y="2179988"/>
            <a:ext cx="3244690" cy="4305033"/>
            <a:chOff x="8337884" y="2179988"/>
            <a:chExt cx="3244690" cy="4305033"/>
          </a:xfrm>
        </p:grpSpPr>
        <p:sp>
          <p:nvSpPr>
            <p:cNvPr id="22" name="Rectángulo: esquinas redondeadas 21">
              <a:extLst>
                <a:ext uri="{FF2B5EF4-FFF2-40B4-BE49-F238E27FC236}">
                  <a16:creationId xmlns:a16="http://schemas.microsoft.com/office/drawing/2014/main" id="{B0B5CF99-6B6B-409B-908C-EB32F300D621}"/>
                </a:ext>
              </a:extLst>
            </p:cNvPr>
            <p:cNvSpPr/>
            <p:nvPr/>
          </p:nvSpPr>
          <p:spPr>
            <a:xfrm>
              <a:off x="8337884" y="3659402"/>
              <a:ext cx="3195107" cy="2825619"/>
            </a:xfrm>
            <a:prstGeom prst="roundRect">
              <a:avLst>
                <a:gd name="adj" fmla="val 1265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grpSp>
          <p:nvGrpSpPr>
            <p:cNvPr id="5" name="Group 8">
              <a:extLst>
                <a:ext uri="{FF2B5EF4-FFF2-40B4-BE49-F238E27FC236}">
                  <a16:creationId xmlns:a16="http://schemas.microsoft.com/office/drawing/2014/main" id="{99956C1C-7F15-4D31-8D01-33A064C250FE}"/>
                </a:ext>
              </a:extLst>
            </p:cNvPr>
            <p:cNvGrpSpPr/>
            <p:nvPr/>
          </p:nvGrpSpPr>
          <p:grpSpPr>
            <a:xfrm>
              <a:off x="9017395" y="2179988"/>
              <a:ext cx="1382142" cy="1266708"/>
              <a:chOff x="0" y="0"/>
              <a:chExt cx="812800" cy="812800"/>
            </a:xfrm>
          </p:grpSpPr>
          <p:sp>
            <p:nvSpPr>
              <p:cNvPr id="6" name="Freeform 9">
                <a:extLst>
                  <a:ext uri="{FF2B5EF4-FFF2-40B4-BE49-F238E27FC236}">
                    <a16:creationId xmlns:a16="http://schemas.microsoft.com/office/drawing/2014/main" id="{468AAB89-997B-4FDC-9FBA-826C9B3A153C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1151A"/>
              </a:solidFill>
            </p:spPr>
          </p:sp>
          <p:sp>
            <p:nvSpPr>
              <p:cNvPr id="7" name="TextBox 10">
                <a:extLst>
                  <a:ext uri="{FF2B5EF4-FFF2-40B4-BE49-F238E27FC236}">
                    <a16:creationId xmlns:a16="http://schemas.microsoft.com/office/drawing/2014/main" id="{AE1A2323-B1C2-4B21-A478-8EDBA409B07A}"/>
                  </a:ext>
                </a:extLst>
              </p:cNvPr>
              <p:cNvSpPr txBox="1"/>
              <p:nvPr/>
            </p:nvSpPr>
            <p:spPr>
              <a:xfrm>
                <a:off x="76200" y="114300"/>
                <a:ext cx="660400" cy="62230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78"/>
                  </a:lnSpc>
                </a:pPr>
                <a:endParaRPr sz="1600">
                  <a:latin typeface="Ovo" panose="020B0604020202020204" charset="0"/>
                </a:endParaRPr>
              </a:p>
            </p:txBody>
          </p:sp>
        </p:grpSp>
        <p:sp>
          <p:nvSpPr>
            <p:cNvPr id="13" name="Freeform 16">
              <a:extLst>
                <a:ext uri="{FF2B5EF4-FFF2-40B4-BE49-F238E27FC236}">
                  <a16:creationId xmlns:a16="http://schemas.microsoft.com/office/drawing/2014/main" id="{E6E9B683-4980-4002-958E-134E2BE4DDB1}"/>
                </a:ext>
              </a:extLst>
            </p:cNvPr>
            <p:cNvSpPr/>
            <p:nvPr/>
          </p:nvSpPr>
          <p:spPr>
            <a:xfrm>
              <a:off x="9305576" y="2455988"/>
              <a:ext cx="805780" cy="788767"/>
            </a:xfrm>
            <a:custGeom>
              <a:avLst/>
              <a:gdLst/>
              <a:ahLst/>
              <a:cxnLst/>
              <a:rect l="l" t="t" r="r" b="b"/>
              <a:pathLst>
                <a:path w="942701" h="1006890">
                  <a:moveTo>
                    <a:pt x="0" y="0"/>
                  </a:moveTo>
                  <a:lnTo>
                    <a:pt x="942700" y="0"/>
                  </a:lnTo>
                  <a:lnTo>
                    <a:pt x="942700" y="1006889"/>
                  </a:lnTo>
                  <a:lnTo>
                    <a:pt x="0" y="100688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17" name="TextBox 21">
              <a:extLst>
                <a:ext uri="{FF2B5EF4-FFF2-40B4-BE49-F238E27FC236}">
                  <a16:creationId xmlns:a16="http://schemas.microsoft.com/office/drawing/2014/main" id="{178391EA-A1E2-446C-8395-D4FB34ED8CF8}"/>
                </a:ext>
              </a:extLst>
            </p:cNvPr>
            <p:cNvSpPr txBox="1"/>
            <p:nvPr/>
          </p:nvSpPr>
          <p:spPr>
            <a:xfrm>
              <a:off x="8472657" y="4152289"/>
              <a:ext cx="3109917" cy="221817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285750" indent="-285750">
                <a:lnSpc>
                  <a:spcPts val="2520"/>
                </a:lnSpc>
                <a:buFont typeface="Arial" panose="020B0604020202020204" pitchFamily="34" charset="0"/>
                <a:buChar char="•"/>
              </a:pPr>
              <a:r>
                <a:rPr lang="es-MX" dirty="0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Ángulo 4:1</a:t>
              </a:r>
            </a:p>
            <a:p>
              <a:pPr marL="285750" indent="-285750">
                <a:lnSpc>
                  <a:spcPts val="2520"/>
                </a:lnSpc>
                <a:buFont typeface="Arial" panose="020B0604020202020204" pitchFamily="34" charset="0"/>
                <a:buChar char="•"/>
              </a:pPr>
              <a:r>
                <a:rPr lang="es-MX" dirty="0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Tres puntos de contacto.</a:t>
              </a:r>
            </a:p>
            <a:p>
              <a:pPr marL="285750" indent="-285750">
                <a:lnSpc>
                  <a:spcPts val="2520"/>
                </a:lnSpc>
                <a:buFont typeface="Arial" panose="020B0604020202020204" pitchFamily="34" charset="0"/>
                <a:buChar char="•"/>
              </a:pPr>
              <a:r>
                <a:rPr lang="es-MX" dirty="0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Prohibido trabajar desde los últimos peldaños.</a:t>
              </a:r>
            </a:p>
            <a:p>
              <a:pPr marL="285750" indent="-285750">
                <a:lnSpc>
                  <a:spcPts val="2520"/>
                </a:lnSpc>
                <a:buFont typeface="Arial" panose="020B0604020202020204" pitchFamily="34" charset="0"/>
                <a:buChar char="•"/>
              </a:pPr>
              <a:r>
                <a:rPr lang="es-MX" dirty="0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Inspección diaria.</a:t>
              </a:r>
            </a:p>
            <a:p>
              <a:pPr marL="285750" indent="-285750">
                <a:lnSpc>
                  <a:spcPts val="2520"/>
                </a:lnSpc>
                <a:buFont typeface="Arial" panose="020B0604020202020204" pitchFamily="34" charset="0"/>
                <a:buChar char="•"/>
              </a:pPr>
              <a:r>
                <a:rPr lang="es-MX" dirty="0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Escaleras metálicas deben estar aterrizadas.</a:t>
              </a:r>
              <a:endParaRPr lang="en-US" dirty="0">
                <a:solidFill>
                  <a:srgbClr val="262626"/>
                </a:solidFill>
                <a:latin typeface="Ovo" panose="020B0604020202020204" charset="0"/>
                <a:ea typeface="Canva Sans"/>
                <a:cs typeface="Canva Sans"/>
                <a:sym typeface="Canva Sans"/>
              </a:endParaRPr>
            </a:p>
          </p:txBody>
        </p:sp>
      </p:grpSp>
      <p:sp>
        <p:nvSpPr>
          <p:cNvPr id="20" name="TextBox 24">
            <a:extLst>
              <a:ext uri="{FF2B5EF4-FFF2-40B4-BE49-F238E27FC236}">
                <a16:creationId xmlns:a16="http://schemas.microsoft.com/office/drawing/2014/main" id="{114328E7-51BA-42F9-97EE-8797378281B9}"/>
              </a:ext>
            </a:extLst>
          </p:cNvPr>
          <p:cNvSpPr txBox="1"/>
          <p:nvPr/>
        </p:nvSpPr>
        <p:spPr>
          <a:xfrm>
            <a:off x="7994372" y="3738646"/>
            <a:ext cx="3955703" cy="2945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500"/>
              </a:lnSpc>
            </a:pPr>
            <a:r>
              <a:rPr lang="en-US" sz="1600" b="1" dirty="0" err="1">
                <a:solidFill>
                  <a:srgbClr val="000000"/>
                </a:solidFill>
                <a:latin typeface="Ovo" panose="020B0604020202020204" charset="0"/>
                <a:ea typeface="League Spartan"/>
                <a:cs typeface="League Spartan"/>
                <a:sym typeface="League Spartan"/>
              </a:rPr>
              <a:t>Requisitos</a:t>
            </a:r>
            <a:r>
              <a:rPr lang="en-US" sz="1600" b="1" dirty="0">
                <a:solidFill>
                  <a:srgbClr val="000000"/>
                </a:solidFill>
                <a:latin typeface="Ovo" panose="020B0604020202020204" charset="0"/>
                <a:ea typeface="League Spartan"/>
                <a:cs typeface="League Spartan"/>
                <a:sym typeface="League Spartan"/>
              </a:rPr>
              <a:t> clave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5A551ED8-F058-41FF-BC59-BCAA0F5F886E}"/>
              </a:ext>
            </a:extLst>
          </p:cNvPr>
          <p:cNvGrpSpPr/>
          <p:nvPr/>
        </p:nvGrpSpPr>
        <p:grpSpPr>
          <a:xfrm>
            <a:off x="491502" y="2333317"/>
            <a:ext cx="2977228" cy="3723544"/>
            <a:chOff x="491502" y="2333317"/>
            <a:chExt cx="2977228" cy="3723544"/>
          </a:xfrm>
        </p:grpSpPr>
        <p:sp>
          <p:nvSpPr>
            <p:cNvPr id="3" name="Rectángulo: esquinas redondeadas 2">
              <a:extLst>
                <a:ext uri="{FF2B5EF4-FFF2-40B4-BE49-F238E27FC236}">
                  <a16:creationId xmlns:a16="http://schemas.microsoft.com/office/drawing/2014/main" id="{35F45417-E7F7-4A5A-995E-62D8E8D6B37F}"/>
                </a:ext>
              </a:extLst>
            </p:cNvPr>
            <p:cNvSpPr/>
            <p:nvPr/>
          </p:nvSpPr>
          <p:spPr>
            <a:xfrm>
              <a:off x="568963" y="3659402"/>
              <a:ext cx="2899767" cy="2397459"/>
            </a:xfrm>
            <a:prstGeom prst="roundRect">
              <a:avLst>
                <a:gd name="adj" fmla="val 12652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grpSp>
          <p:nvGrpSpPr>
            <p:cNvPr id="8" name="Group 11">
              <a:extLst>
                <a:ext uri="{FF2B5EF4-FFF2-40B4-BE49-F238E27FC236}">
                  <a16:creationId xmlns:a16="http://schemas.microsoft.com/office/drawing/2014/main" id="{8F0D9E81-9063-412A-9C01-2BC76F53CD96}"/>
                </a:ext>
              </a:extLst>
            </p:cNvPr>
            <p:cNvGrpSpPr/>
            <p:nvPr/>
          </p:nvGrpSpPr>
          <p:grpSpPr>
            <a:xfrm>
              <a:off x="1354058" y="2333317"/>
              <a:ext cx="1382142" cy="1266708"/>
              <a:chOff x="0" y="0"/>
              <a:chExt cx="812800" cy="812800"/>
            </a:xfrm>
          </p:grpSpPr>
          <p:sp>
            <p:nvSpPr>
              <p:cNvPr id="9" name="Freeform 12">
                <a:extLst>
                  <a:ext uri="{FF2B5EF4-FFF2-40B4-BE49-F238E27FC236}">
                    <a16:creationId xmlns:a16="http://schemas.microsoft.com/office/drawing/2014/main" id="{8FFE3E48-8A44-4B3D-8695-672BA462F2E2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1151A"/>
              </a:solidFill>
            </p:spPr>
          </p:sp>
          <p:sp>
            <p:nvSpPr>
              <p:cNvPr id="10" name="TextBox 13">
                <a:extLst>
                  <a:ext uri="{FF2B5EF4-FFF2-40B4-BE49-F238E27FC236}">
                    <a16:creationId xmlns:a16="http://schemas.microsoft.com/office/drawing/2014/main" id="{821150D2-83D2-49DD-8E3B-80E5C2A98C85}"/>
                  </a:ext>
                </a:extLst>
              </p:cNvPr>
              <p:cNvSpPr txBox="1"/>
              <p:nvPr/>
            </p:nvSpPr>
            <p:spPr>
              <a:xfrm>
                <a:off x="76200" y="114300"/>
                <a:ext cx="660400" cy="62230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78"/>
                  </a:lnSpc>
                </a:pPr>
                <a:endParaRPr sz="1600">
                  <a:latin typeface="Ovo" panose="020B0604020202020204" charset="0"/>
                </a:endParaRPr>
              </a:p>
            </p:txBody>
          </p:sp>
        </p:grpSp>
        <p:sp>
          <p:nvSpPr>
            <p:cNvPr id="11" name="Freeform 14">
              <a:extLst>
                <a:ext uri="{FF2B5EF4-FFF2-40B4-BE49-F238E27FC236}">
                  <a16:creationId xmlns:a16="http://schemas.microsoft.com/office/drawing/2014/main" id="{B576ABA5-4E8C-4D3B-9CA6-8EEE5CF3AEDC}"/>
                </a:ext>
              </a:extLst>
            </p:cNvPr>
            <p:cNvSpPr/>
            <p:nvPr/>
          </p:nvSpPr>
          <p:spPr>
            <a:xfrm>
              <a:off x="1629916" y="2641411"/>
              <a:ext cx="777863" cy="650520"/>
            </a:xfrm>
            <a:custGeom>
              <a:avLst/>
              <a:gdLst/>
              <a:ahLst/>
              <a:cxnLst/>
              <a:rect l="l" t="t" r="r" b="b"/>
              <a:pathLst>
                <a:path w="910040" h="830412">
                  <a:moveTo>
                    <a:pt x="0" y="0"/>
                  </a:moveTo>
                  <a:lnTo>
                    <a:pt x="910040" y="0"/>
                  </a:lnTo>
                  <a:lnTo>
                    <a:pt x="910040" y="830411"/>
                  </a:lnTo>
                  <a:lnTo>
                    <a:pt x="0" y="83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18" name="TextBox 22">
              <a:extLst>
                <a:ext uri="{FF2B5EF4-FFF2-40B4-BE49-F238E27FC236}">
                  <a16:creationId xmlns:a16="http://schemas.microsoft.com/office/drawing/2014/main" id="{832718CC-DB44-4A72-A879-15CE1CCC81B1}"/>
                </a:ext>
              </a:extLst>
            </p:cNvPr>
            <p:cNvSpPr txBox="1"/>
            <p:nvPr/>
          </p:nvSpPr>
          <p:spPr>
            <a:xfrm>
              <a:off x="659009" y="4346037"/>
              <a:ext cx="2564752" cy="1263166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285750" indent="-285750">
                <a:lnSpc>
                  <a:spcPts val="2520"/>
                </a:lnSpc>
                <a:buFont typeface="Arial" panose="020B0604020202020204" pitchFamily="34" charset="0"/>
                <a:buChar char="•"/>
              </a:pPr>
              <a:r>
                <a:rPr lang="pt-BR" dirty="0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D.S. 024-2016-EM (Art. 83–85). </a:t>
              </a:r>
            </a:p>
            <a:p>
              <a:pPr marL="285750" indent="-285750">
                <a:lnSpc>
                  <a:spcPts val="2520"/>
                </a:lnSpc>
                <a:buFont typeface="Arial" panose="020B0604020202020204" pitchFamily="34" charset="0"/>
                <a:buChar char="•"/>
              </a:pPr>
              <a:r>
                <a:rPr lang="pt-BR" dirty="0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OSHA 1910 Subparte D.</a:t>
              </a:r>
            </a:p>
            <a:p>
              <a:pPr marL="285750" indent="-285750">
                <a:lnSpc>
                  <a:spcPts val="2520"/>
                </a:lnSpc>
                <a:buFont typeface="Arial" panose="020B0604020202020204" pitchFamily="34" charset="0"/>
                <a:buChar char="•"/>
              </a:pPr>
              <a:r>
                <a:rPr lang="pt-BR" dirty="0">
                  <a:solidFill>
                    <a:srgbClr val="262626"/>
                  </a:solidFill>
                  <a:latin typeface="Ovo" panose="020B0604020202020204" charset="0"/>
                  <a:ea typeface="Canva Sans"/>
                  <a:cs typeface="Canva Sans"/>
                  <a:sym typeface="Canva Sans"/>
                </a:rPr>
                <a:t>ANSI A14</a:t>
              </a:r>
              <a:endParaRPr lang="en-US" dirty="0">
                <a:solidFill>
                  <a:srgbClr val="262626"/>
                </a:solidFill>
                <a:latin typeface="Ovo" panose="020B0604020202020204" charset="0"/>
                <a:ea typeface="Canva Sans"/>
                <a:cs typeface="Canva Sans"/>
                <a:sym typeface="Canva Sans"/>
              </a:endParaRPr>
            </a:p>
          </p:txBody>
        </p:sp>
        <p:sp>
          <p:nvSpPr>
            <p:cNvPr id="21" name="TextBox 25">
              <a:extLst>
                <a:ext uri="{FF2B5EF4-FFF2-40B4-BE49-F238E27FC236}">
                  <a16:creationId xmlns:a16="http://schemas.microsoft.com/office/drawing/2014/main" id="{98AE8793-41AE-4C1A-A4C7-65E209FA385D}"/>
                </a:ext>
              </a:extLst>
            </p:cNvPr>
            <p:cNvSpPr txBox="1"/>
            <p:nvPr/>
          </p:nvSpPr>
          <p:spPr>
            <a:xfrm>
              <a:off x="491502" y="3891975"/>
              <a:ext cx="2899767" cy="294568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2500"/>
                </a:lnSpc>
              </a:pPr>
              <a:r>
                <a:rPr lang="en-US" sz="1600" b="1" dirty="0" err="1">
                  <a:solidFill>
                    <a:srgbClr val="000000"/>
                  </a:solidFill>
                  <a:latin typeface="Ovo" panose="020B0604020202020204" charset="0"/>
                  <a:ea typeface="League Spartan"/>
                  <a:cs typeface="League Spartan"/>
                  <a:sym typeface="League Spartan"/>
                </a:rPr>
                <a:t>Normas</a:t>
              </a:r>
              <a:r>
                <a:rPr lang="en-US" sz="1600" b="1" dirty="0">
                  <a:solidFill>
                    <a:srgbClr val="000000"/>
                  </a:solidFill>
                  <a:latin typeface="Ovo" panose="020B0604020202020204" charset="0"/>
                  <a:ea typeface="League Spartan"/>
                  <a:cs typeface="League Spartan"/>
                  <a:sym typeface="League Spartan"/>
                </a:rPr>
                <a:t> </a:t>
              </a:r>
              <a:r>
                <a:rPr lang="en-US" sz="1600" b="1" dirty="0" err="1">
                  <a:solidFill>
                    <a:srgbClr val="000000"/>
                  </a:solidFill>
                  <a:latin typeface="Ovo" panose="020B0604020202020204" charset="0"/>
                  <a:ea typeface="League Spartan"/>
                  <a:cs typeface="League Spartan"/>
                  <a:sym typeface="League Spartan"/>
                </a:rPr>
                <a:t>aplicables</a:t>
              </a:r>
              <a:endParaRPr lang="en-US" sz="1600" b="1" dirty="0">
                <a:solidFill>
                  <a:srgbClr val="000000"/>
                </a:solidFill>
                <a:latin typeface="Ovo" panose="020B0604020202020204" charset="0"/>
                <a:ea typeface="League Spartan"/>
                <a:cs typeface="League Spartan"/>
                <a:sym typeface="League Spartan"/>
              </a:endParaRPr>
            </a:p>
          </p:txBody>
        </p:sp>
      </p:grpSp>
      <p:sp>
        <p:nvSpPr>
          <p:cNvPr id="23" name="Freeform 42">
            <a:extLst>
              <a:ext uri="{FF2B5EF4-FFF2-40B4-BE49-F238E27FC236}">
                <a16:creationId xmlns:a16="http://schemas.microsoft.com/office/drawing/2014/main" id="{F21992C6-C192-47B7-8465-ADCD2F96992A}"/>
              </a:ext>
            </a:extLst>
          </p:cNvPr>
          <p:cNvSpPr/>
          <p:nvPr/>
        </p:nvSpPr>
        <p:spPr>
          <a:xfrm>
            <a:off x="354053" y="240315"/>
            <a:ext cx="1758156" cy="524867"/>
          </a:xfrm>
          <a:custGeom>
            <a:avLst/>
            <a:gdLst/>
            <a:ahLst/>
            <a:cxnLst/>
            <a:rect l="l" t="t" r="r" b="b"/>
            <a:pathLst>
              <a:path w="2300520" h="728872">
                <a:moveTo>
                  <a:pt x="0" y="0"/>
                </a:moveTo>
                <a:lnTo>
                  <a:pt x="2300520" y="0"/>
                </a:lnTo>
                <a:lnTo>
                  <a:pt x="2300520" y="728872"/>
                </a:lnTo>
                <a:lnTo>
                  <a:pt x="0" y="728872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2856" t="-156449" r="-10284" b="-132217"/>
            </a:stretch>
          </a:blipFill>
        </p:spPr>
      </p:sp>
      <p:sp>
        <p:nvSpPr>
          <p:cNvPr id="25" name="TextBox 11">
            <a:extLst>
              <a:ext uri="{FF2B5EF4-FFF2-40B4-BE49-F238E27FC236}">
                <a16:creationId xmlns:a16="http://schemas.microsoft.com/office/drawing/2014/main" id="{E07946EC-A9AD-4392-A727-3DE75662C0BB}"/>
              </a:ext>
            </a:extLst>
          </p:cNvPr>
          <p:cNvSpPr txBox="1"/>
          <p:nvPr/>
        </p:nvSpPr>
        <p:spPr>
          <a:xfrm>
            <a:off x="2391921" y="1091135"/>
            <a:ext cx="7408152" cy="5539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3600" dirty="0">
                <a:solidFill>
                  <a:srgbClr val="4F4F4F"/>
                </a:solidFill>
                <a:latin typeface="Anton" pitchFamily="2" charset="0"/>
                <a:ea typeface="League Spartan"/>
                <a:cs typeface="League Spartan"/>
                <a:sym typeface="League Spartan"/>
              </a:rPr>
              <a:t>USO SEGURO, INSPECCIÓN Y NORMATIVA</a:t>
            </a:r>
          </a:p>
        </p:txBody>
      </p:sp>
      <p:sp>
        <p:nvSpPr>
          <p:cNvPr id="26" name="Freeform 11">
            <a:extLst>
              <a:ext uri="{FF2B5EF4-FFF2-40B4-BE49-F238E27FC236}">
                <a16:creationId xmlns:a16="http://schemas.microsoft.com/office/drawing/2014/main" id="{8526FF50-0F47-4777-8712-0A44BDB5C306}"/>
              </a:ext>
            </a:extLst>
          </p:cNvPr>
          <p:cNvSpPr/>
          <p:nvPr/>
        </p:nvSpPr>
        <p:spPr>
          <a:xfrm>
            <a:off x="10168534" y="127542"/>
            <a:ext cx="1485418" cy="1927185"/>
          </a:xfrm>
          <a:custGeom>
            <a:avLst/>
            <a:gdLst/>
            <a:ahLst/>
            <a:cxnLst/>
            <a:rect l="l" t="t" r="r" b="b"/>
            <a:pathLst>
              <a:path w="2658556" h="3990328">
                <a:moveTo>
                  <a:pt x="0" y="0"/>
                </a:moveTo>
                <a:lnTo>
                  <a:pt x="2658557" y="0"/>
                </a:lnTo>
                <a:lnTo>
                  <a:pt x="2658557" y="3990329"/>
                </a:lnTo>
                <a:lnTo>
                  <a:pt x="0" y="3990329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FF45ED03-4771-4995-A8B2-CE21A0D4EA71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8100" t="3503" r="1969" b="7784"/>
          <a:stretch/>
        </p:blipFill>
        <p:spPr>
          <a:xfrm>
            <a:off x="3870357" y="2455988"/>
            <a:ext cx="3955704" cy="3927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664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Microsoft Office PowerPoint</Application>
  <PresentationFormat>Panorámica</PresentationFormat>
  <Paragraphs>16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Anton</vt:lpstr>
      <vt:lpstr>Arial</vt:lpstr>
      <vt:lpstr>Calibri</vt:lpstr>
      <vt:lpstr>Calibri Light</vt:lpstr>
      <vt:lpstr>Ovo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Sebastian</dc:creator>
  <cp:lastModifiedBy>Sebastian</cp:lastModifiedBy>
  <cp:revision>1</cp:revision>
  <dcterms:created xsi:type="dcterms:W3CDTF">2026-04-16T21:30:10Z</dcterms:created>
  <dcterms:modified xsi:type="dcterms:W3CDTF">2026-04-16T21:30:15Z</dcterms:modified>
</cp:coreProperties>
</file>