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1" r:id="rId2"/>
    <p:sldId id="287" r:id="rId3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8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4C774-7719-454D-B94D-873F1415233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7D002-F2B9-4753-96B0-383C12BD069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09548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ES_tradnl" altLang="es-PE" sz="1200" dirty="0"/>
              <a:t>Todo andamio debe ser montado por personal entrenado y capacitado, quienes serán los responsables de asegurar su correcto armado e indicar esto con una tarjeta de color verde que autorice su uso. En esta se identificará el nombre del responsable del montaje.</a:t>
            </a:r>
          </a:p>
          <a:p>
            <a:pPr algn="just"/>
            <a:r>
              <a:rPr lang="es-ES_tradnl" altLang="es-PE" sz="1200" dirty="0"/>
              <a:t>Los trabajadores que efectúen el montaje y desmontaje de andamios deben contar con protección contra caídas, </a:t>
            </a:r>
            <a:r>
              <a:rPr lang="es-ES_tradnl" altLang="es-PE" sz="1200" dirty="0">
                <a:solidFill>
                  <a:srgbClr val="FF0000"/>
                </a:solidFill>
              </a:rPr>
              <a:t>afianzados independientemente del andamio.</a:t>
            </a:r>
            <a:endParaRPr lang="es-PE" altLang="es-PE" sz="1200" dirty="0">
              <a:solidFill>
                <a:srgbClr val="FF0000"/>
              </a:solidFill>
            </a:endParaRPr>
          </a:p>
          <a:p>
            <a:pPr algn="just"/>
            <a:r>
              <a:rPr lang="es-ES_tradnl" altLang="es-PE" sz="1200" dirty="0"/>
              <a:t>Los andamios de varios niveles de deben armar y desarmar por etapas, y cada etapa se debe efectuar cuando esté completamente terminada la o las etapas anteriores.</a:t>
            </a:r>
            <a:endParaRPr lang="es-PE" altLang="es-PE" sz="1200" dirty="0"/>
          </a:p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7F4EA-96F4-4EF2-A4FD-B5B433FFEE00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67192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7E4552-6783-4C4A-84C3-824884A3DB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816CCE-A553-4B49-9E20-B8AC131BC8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7D1435-4556-4E7B-915D-FF1745389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1A22-4D1B-444E-843D-692D9A9FBBB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4D2D2D-1D62-4069-B29B-533CC67F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D4EF29-63B8-45D4-B531-A693C54E2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AA43-53BC-4E9D-ABBE-1CDE45F8941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98352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F9E6E5-EB78-4F31-B209-8B02639E7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E060B4-9703-42AD-AAD2-A763DB1E9F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3AAD71-E0DB-4292-84A7-6E85BC5F9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1A22-4D1B-444E-843D-692D9A9FBBB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824909-3189-4AAF-8E49-F6709D282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76809A-3001-4F14-826C-7BFD3B353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AA43-53BC-4E9D-ABBE-1CDE45F8941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9812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F5A4B7D-AB8F-46E7-81EC-E1E42173A5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90ACBCA-D8B7-44B8-94B6-459598E976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FC7A35-8AB4-4748-B0FB-39F6658D6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1A22-4D1B-444E-843D-692D9A9FBBB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EF8278-ADA1-4EC1-929C-F04381F98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0A109B-C8D7-476D-95C7-70D455727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AA43-53BC-4E9D-ABBE-1CDE45F8941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05010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A9A577-6B12-4E21-A1F9-1EE6A4C29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57D13D-7EBB-454E-BC77-CDCB85488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449059-ADF5-46CF-8F88-EBBB03434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1A22-4D1B-444E-843D-692D9A9FBBB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B05F1E-9620-46D1-850F-B0CF33E20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5C0842-7BDD-4E77-AF0D-50D10B00E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AA43-53BC-4E9D-ABBE-1CDE45F8941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32026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CE8ED6-6C26-456A-BFFE-4DC23C6ED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04C2BB-069D-4744-9E5F-07653C455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6CB419-0417-4C9E-8ED3-83CF850F5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1A22-4D1B-444E-843D-692D9A9FBBB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AEBB8B-438A-458C-81BB-F2907D6BE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5E481D-7779-4BF7-9782-BBEC76A58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AA43-53BC-4E9D-ABBE-1CDE45F8941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8989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D71A64-468D-44E8-8EBC-8734CC7CB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EB85FE-DD93-4D75-B8C7-73201E7FDB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91988A4-4821-4DA0-B4D2-966021E53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54737C6-E43D-4691-9A8D-83D8F0BFF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1A22-4D1B-444E-843D-692D9A9FBBB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C390D3-D60C-430F-BEE1-6889D2CC0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74FAC6-17E7-440E-8C22-4E600C53F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AA43-53BC-4E9D-ABBE-1CDE45F8941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06532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BCFCCA-367B-4660-BD63-7501B051C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B24B7C-F076-4B2A-9266-617F1BEAE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D197883-6B9F-421C-B850-CA74838AE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CE2BEE-CE6D-4EA9-93B0-C80FF5CCCE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ACCDF4A-AC6A-4236-923D-9FDB39A6BB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52906E-5E07-40D3-B15D-58B896023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1A22-4D1B-444E-843D-692D9A9FBBB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4C668C8-1BB0-49D0-B9FC-C033D4B85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245924F-F3FE-45E6-ACC4-ADCE9D886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AA43-53BC-4E9D-ABBE-1CDE45F8941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56070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DDA347-2FE4-4FB9-A4F9-CA6234814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857C84D-8BB9-4DAA-81A6-7ECCE6EA1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1A22-4D1B-444E-843D-692D9A9FBBB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54C6FA6-057F-420D-ADDE-875AF9543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8E2A76A-3B65-4106-8335-AD1766472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AA43-53BC-4E9D-ABBE-1CDE45F8941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62665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1589D85-5CC1-4CFD-A6F1-1D57B2C5B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1A22-4D1B-444E-843D-692D9A9FBBB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83CFCD5-38AE-4E51-B68B-74D88F889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65CCA2D-207E-4046-9CEE-48685F476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AA43-53BC-4E9D-ABBE-1CDE45F8941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5858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0120BB-2138-45CD-919D-4463E4D13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83ADBB-4469-4B56-8403-BED667A35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2867D98-97DD-489B-95CD-DDF38BDF91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2B01E7-C402-441D-AF5D-78638B87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1A22-4D1B-444E-843D-692D9A9FBBB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58F84B7-6F1D-45AF-A562-A868BD707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837BDA-EB09-4237-B1F6-716D66CED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AA43-53BC-4E9D-ABBE-1CDE45F8941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17981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DB0664-6728-4E13-BCDD-F371B6471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8FEDCED-A8DC-44FB-BE8E-A76D267A5F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E84398A-20CB-4D70-B025-8BD6116D3E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2245DB-55E7-4AD4-8BB9-AF532CDE3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1A22-4D1B-444E-843D-692D9A9FBBB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A6073F8-C4F0-4CCD-ACCD-1FDABE6C9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4708AE2-369A-4324-BED6-CA800FFDB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AA43-53BC-4E9D-ABBE-1CDE45F8941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46119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D57657B-A188-4CDB-BF64-775EF3C24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812F8A-27E8-4B6A-9AA0-E258BD225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3EEC65-3EFF-47D0-A0AB-EB69ABE5B1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C1A22-4D1B-444E-843D-692D9A9FBBB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DFD96E-0DE9-43B3-9F60-9F1D649B48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E0C094-A233-4314-8B3C-3B8B2C053D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AAA43-53BC-4E9D-ABBE-1CDE45F8941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36635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42">
            <a:extLst>
              <a:ext uri="{FF2B5EF4-FFF2-40B4-BE49-F238E27FC236}">
                <a16:creationId xmlns:a16="http://schemas.microsoft.com/office/drawing/2014/main" id="{434F4A53-8A93-4D63-A55B-B5C186A664BB}"/>
              </a:ext>
            </a:extLst>
          </p:cNvPr>
          <p:cNvSpPr/>
          <p:nvPr/>
        </p:nvSpPr>
        <p:spPr>
          <a:xfrm>
            <a:off x="354053" y="240315"/>
            <a:ext cx="1758156" cy="524867"/>
          </a:xfrm>
          <a:custGeom>
            <a:avLst/>
            <a:gdLst/>
            <a:ahLst/>
            <a:cxnLst/>
            <a:rect l="l" t="t" r="r" b="b"/>
            <a:pathLst>
              <a:path w="2300520" h="728872">
                <a:moveTo>
                  <a:pt x="0" y="0"/>
                </a:moveTo>
                <a:lnTo>
                  <a:pt x="2300520" y="0"/>
                </a:lnTo>
                <a:lnTo>
                  <a:pt x="2300520" y="728872"/>
                </a:lnTo>
                <a:lnTo>
                  <a:pt x="0" y="7288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856" t="-156449" r="-10284" b="-132217"/>
            </a:stretch>
          </a:blipFill>
        </p:spPr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368E5A48-FCDD-4EFA-875D-0053897D371C}"/>
              </a:ext>
            </a:extLst>
          </p:cNvPr>
          <p:cNvGrpSpPr/>
          <p:nvPr/>
        </p:nvGrpSpPr>
        <p:grpSpPr>
          <a:xfrm>
            <a:off x="1233131" y="2105039"/>
            <a:ext cx="3102394" cy="1157412"/>
            <a:chOff x="424577" y="1086727"/>
            <a:chExt cx="5880869" cy="269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5" name="Group 4">
              <a:extLst>
                <a:ext uri="{FF2B5EF4-FFF2-40B4-BE49-F238E27FC236}">
                  <a16:creationId xmlns:a16="http://schemas.microsoft.com/office/drawing/2014/main" id="{219CB8DD-94E2-47F2-A615-70A09D50F0ED}"/>
                </a:ext>
              </a:extLst>
            </p:cNvPr>
            <p:cNvGrpSpPr/>
            <p:nvPr/>
          </p:nvGrpSpPr>
          <p:grpSpPr>
            <a:xfrm>
              <a:off x="2218010" y="1086727"/>
              <a:ext cx="4087436" cy="2697526"/>
              <a:chOff x="0" y="-38100"/>
              <a:chExt cx="1864433" cy="1063681"/>
            </a:xfrm>
          </p:grpSpPr>
          <p:sp>
            <p:nvSpPr>
              <p:cNvPr id="29" name="Freeform 5">
                <a:extLst>
                  <a:ext uri="{FF2B5EF4-FFF2-40B4-BE49-F238E27FC236}">
                    <a16:creationId xmlns:a16="http://schemas.microsoft.com/office/drawing/2014/main" id="{38E389EB-8368-49CD-81D0-13160D87E174}"/>
                  </a:ext>
                </a:extLst>
              </p:cNvPr>
              <p:cNvSpPr/>
              <p:nvPr/>
            </p:nvSpPr>
            <p:spPr>
              <a:xfrm>
                <a:off x="0" y="303"/>
                <a:ext cx="1864433" cy="1025278"/>
              </a:xfrm>
              <a:custGeom>
                <a:avLst/>
                <a:gdLst/>
                <a:ahLst/>
                <a:cxnLst/>
                <a:rect l="l" t="t" r="r" b="b"/>
                <a:pathLst>
                  <a:path w="1864433" h="1020242">
                    <a:moveTo>
                      <a:pt x="119849" y="0"/>
                    </a:moveTo>
                    <a:lnTo>
                      <a:pt x="1744585" y="0"/>
                    </a:lnTo>
                    <a:cubicBezTo>
                      <a:pt x="1810775" y="0"/>
                      <a:pt x="1864433" y="53658"/>
                      <a:pt x="1864433" y="119849"/>
                    </a:cubicBezTo>
                    <a:lnTo>
                      <a:pt x="1864433" y="900393"/>
                    </a:lnTo>
                    <a:cubicBezTo>
                      <a:pt x="1864433" y="966584"/>
                      <a:pt x="1810775" y="1020242"/>
                      <a:pt x="1744585" y="1020242"/>
                    </a:cubicBezTo>
                    <a:lnTo>
                      <a:pt x="119849" y="1020242"/>
                    </a:lnTo>
                    <a:cubicBezTo>
                      <a:pt x="53658" y="1020242"/>
                      <a:pt x="0" y="966584"/>
                      <a:pt x="0" y="900393"/>
                    </a:cubicBezTo>
                    <a:lnTo>
                      <a:pt x="0" y="119849"/>
                    </a:lnTo>
                    <a:cubicBezTo>
                      <a:pt x="0" y="53658"/>
                      <a:pt x="53658" y="0"/>
                      <a:pt x="119849" y="0"/>
                    </a:cubicBezTo>
                    <a:close/>
                  </a:path>
                </a:pathLst>
              </a:custGeom>
              <a:solidFill>
                <a:srgbClr val="E1151A"/>
              </a:solidFill>
            </p:spPr>
            <p:txBody>
              <a:bodyPr/>
              <a:lstStyle/>
              <a:p>
                <a:endParaRPr lang="es-PE" sz="2400" dirty="0"/>
              </a:p>
            </p:txBody>
          </p:sp>
          <p:sp>
            <p:nvSpPr>
              <p:cNvPr id="30" name="TextBox 6">
                <a:extLst>
                  <a:ext uri="{FF2B5EF4-FFF2-40B4-BE49-F238E27FC236}">
                    <a16:creationId xmlns:a16="http://schemas.microsoft.com/office/drawing/2014/main" id="{91B000A1-5C26-4DDF-9AB1-D9813C50882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64433" cy="10583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 lang="es-PE" sz="2400" dirty="0"/>
              </a:p>
            </p:txBody>
          </p:sp>
        </p:grpSp>
        <p:grpSp>
          <p:nvGrpSpPr>
            <p:cNvPr id="26" name="Group 7">
              <a:extLst>
                <a:ext uri="{FF2B5EF4-FFF2-40B4-BE49-F238E27FC236}">
                  <a16:creationId xmlns:a16="http://schemas.microsoft.com/office/drawing/2014/main" id="{A2E82E0A-08B3-4E37-ABD2-A019C07C711A}"/>
                </a:ext>
              </a:extLst>
            </p:cNvPr>
            <p:cNvGrpSpPr/>
            <p:nvPr/>
          </p:nvGrpSpPr>
          <p:grpSpPr>
            <a:xfrm>
              <a:off x="424577" y="1183351"/>
              <a:ext cx="5108023" cy="2600136"/>
              <a:chOff x="0" y="0"/>
              <a:chExt cx="1816548" cy="1015335"/>
            </a:xfrm>
          </p:grpSpPr>
          <p:sp>
            <p:nvSpPr>
              <p:cNvPr id="27" name="Freeform 8">
                <a:extLst>
                  <a:ext uri="{FF2B5EF4-FFF2-40B4-BE49-F238E27FC236}">
                    <a16:creationId xmlns:a16="http://schemas.microsoft.com/office/drawing/2014/main" id="{60A56208-367D-49CE-AB1E-8B57AFCB4EDA}"/>
                  </a:ext>
                </a:extLst>
              </p:cNvPr>
              <p:cNvSpPr/>
              <p:nvPr/>
            </p:nvSpPr>
            <p:spPr>
              <a:xfrm>
                <a:off x="0" y="0"/>
                <a:ext cx="1816548" cy="1015335"/>
              </a:xfrm>
              <a:custGeom>
                <a:avLst/>
                <a:gdLst/>
                <a:ahLst/>
                <a:cxnLst/>
                <a:rect l="l" t="t" r="r" b="b"/>
                <a:pathLst>
                  <a:path w="1816548" h="1015335">
                    <a:moveTo>
                      <a:pt x="0" y="0"/>
                    </a:moveTo>
                    <a:lnTo>
                      <a:pt x="1816548" y="0"/>
                    </a:lnTo>
                    <a:lnTo>
                      <a:pt x="1816548" y="1015335"/>
                    </a:lnTo>
                    <a:lnTo>
                      <a:pt x="0" y="1015335"/>
                    </a:lnTo>
                    <a:close/>
                  </a:path>
                </a:pathLst>
              </a:custGeom>
              <a:solidFill>
                <a:srgbClr val="E1151A"/>
              </a:solidFill>
            </p:spPr>
          </p:sp>
          <p:sp>
            <p:nvSpPr>
              <p:cNvPr id="28" name="TextBox 9">
                <a:extLst>
                  <a:ext uri="{FF2B5EF4-FFF2-40B4-BE49-F238E27FC236}">
                    <a16:creationId xmlns:a16="http://schemas.microsoft.com/office/drawing/2014/main" id="{0CFADC9E-F2E3-4F30-8A9D-0C6364C5C89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16548" cy="105343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 lang="es-PE" sz="2400" dirty="0"/>
              </a:p>
            </p:txBody>
          </p:sp>
        </p:grpSp>
      </p:grpSp>
      <p:sp>
        <p:nvSpPr>
          <p:cNvPr id="32" name="TextBox 10">
            <a:extLst>
              <a:ext uri="{FF2B5EF4-FFF2-40B4-BE49-F238E27FC236}">
                <a16:creationId xmlns:a16="http://schemas.microsoft.com/office/drawing/2014/main" id="{1546D77B-CA6A-4B3F-93DC-F48B77964846}"/>
              </a:ext>
            </a:extLst>
          </p:cNvPr>
          <p:cNvSpPr txBox="1"/>
          <p:nvPr/>
        </p:nvSpPr>
        <p:spPr>
          <a:xfrm>
            <a:off x="1615298" y="2089501"/>
            <a:ext cx="2474703" cy="1027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960"/>
              </a:lnSpc>
            </a:pPr>
            <a:r>
              <a:rPr lang="en-US" sz="4800" dirty="0" err="1">
                <a:solidFill>
                  <a:srgbClr val="FFFFFF"/>
                </a:solidFill>
                <a:latin typeface="Anton" pitchFamily="2" charset="0"/>
                <a:ea typeface="Saira Condensed Bold"/>
                <a:cs typeface="Saira Condensed Bold"/>
                <a:sym typeface="Saira Condensed Bold"/>
              </a:rPr>
              <a:t>Andamios</a:t>
            </a:r>
            <a:endParaRPr lang="en-US" sz="4800" dirty="0">
              <a:solidFill>
                <a:srgbClr val="FFFFFF"/>
              </a:solidFill>
              <a:latin typeface="Anton" pitchFamily="2" charset="0"/>
              <a:ea typeface="Saira Condensed Bold"/>
              <a:cs typeface="Saira Condensed Bold"/>
              <a:sym typeface="Saira Condensed Bold"/>
            </a:endParaRPr>
          </a:p>
        </p:txBody>
      </p:sp>
      <p:sp>
        <p:nvSpPr>
          <p:cNvPr id="13" name="Freeform 17">
            <a:extLst>
              <a:ext uri="{FF2B5EF4-FFF2-40B4-BE49-F238E27FC236}">
                <a16:creationId xmlns:a16="http://schemas.microsoft.com/office/drawing/2014/main" id="{F66B2B41-4067-4A7C-AE8D-426ABBB55D75}"/>
              </a:ext>
            </a:extLst>
          </p:cNvPr>
          <p:cNvSpPr/>
          <p:nvPr/>
        </p:nvSpPr>
        <p:spPr>
          <a:xfrm>
            <a:off x="0" y="6640922"/>
            <a:ext cx="12192000" cy="217078"/>
          </a:xfrm>
          <a:custGeom>
            <a:avLst/>
            <a:gdLst/>
            <a:ahLst/>
            <a:cxnLst/>
            <a:rect l="l" t="t" r="r" b="b"/>
            <a:pathLst>
              <a:path w="12442524" h="585835">
                <a:moveTo>
                  <a:pt x="0" y="0"/>
                </a:moveTo>
                <a:lnTo>
                  <a:pt x="12442523" y="0"/>
                </a:lnTo>
                <a:lnTo>
                  <a:pt x="12442523" y="585836"/>
                </a:lnTo>
                <a:lnTo>
                  <a:pt x="0" y="58583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pic>
        <p:nvPicPr>
          <p:cNvPr id="2050" name="Picture 2" descr="Trabajos en alturas">
            <a:extLst>
              <a:ext uri="{FF2B5EF4-FFF2-40B4-BE49-F238E27FC236}">
                <a16:creationId xmlns:a16="http://schemas.microsoft.com/office/drawing/2014/main" id="{7C3FBA47-F649-4EEF-A244-FB131D977F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190" y="1113464"/>
            <a:ext cx="3001621" cy="4631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7017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10EEA63-EA91-4076-B8BF-9FE9B9343E2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142" b="4883"/>
          <a:stretch/>
        </p:blipFill>
        <p:spPr>
          <a:xfrm>
            <a:off x="3203570" y="1831553"/>
            <a:ext cx="5356882" cy="5011837"/>
          </a:xfrm>
          <a:prstGeom prst="rect">
            <a:avLst/>
          </a:prstGeom>
        </p:spPr>
      </p:pic>
      <p:sp>
        <p:nvSpPr>
          <p:cNvPr id="7" name="Freeform 42">
            <a:extLst>
              <a:ext uri="{FF2B5EF4-FFF2-40B4-BE49-F238E27FC236}">
                <a16:creationId xmlns:a16="http://schemas.microsoft.com/office/drawing/2014/main" id="{7DA0164A-A1FC-4997-AF79-0D932742EFF2}"/>
              </a:ext>
            </a:extLst>
          </p:cNvPr>
          <p:cNvSpPr/>
          <p:nvPr/>
        </p:nvSpPr>
        <p:spPr>
          <a:xfrm>
            <a:off x="354053" y="205592"/>
            <a:ext cx="1758156" cy="524867"/>
          </a:xfrm>
          <a:custGeom>
            <a:avLst/>
            <a:gdLst/>
            <a:ahLst/>
            <a:cxnLst/>
            <a:rect l="l" t="t" r="r" b="b"/>
            <a:pathLst>
              <a:path w="2300520" h="728872">
                <a:moveTo>
                  <a:pt x="0" y="0"/>
                </a:moveTo>
                <a:lnTo>
                  <a:pt x="2300520" y="0"/>
                </a:lnTo>
                <a:lnTo>
                  <a:pt x="2300520" y="728872"/>
                </a:lnTo>
                <a:lnTo>
                  <a:pt x="0" y="72887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2856" t="-156449" r="-10284" b="-132217"/>
            </a:stretch>
          </a:blipFill>
        </p:spPr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9C289607-AC97-42F0-B9D0-27DB9B543270}"/>
              </a:ext>
            </a:extLst>
          </p:cNvPr>
          <p:cNvSpPr txBox="1"/>
          <p:nvPr/>
        </p:nvSpPr>
        <p:spPr>
          <a:xfrm>
            <a:off x="3075664" y="764313"/>
            <a:ext cx="7096125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3600" dirty="0">
                <a:solidFill>
                  <a:srgbClr val="4F4F4F"/>
                </a:solidFill>
                <a:latin typeface="Anton" pitchFamily="2" charset="0"/>
                <a:ea typeface="League Spartan"/>
                <a:cs typeface="League Spartan"/>
                <a:sym typeface="League Spartan"/>
              </a:rPr>
              <a:t>ARMADO, INSPECCIÓN Y CERTIFICACIÓN</a:t>
            </a: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7A854CD2-9086-4490-8C29-FD6BDCD852EA}"/>
              </a:ext>
            </a:extLst>
          </p:cNvPr>
          <p:cNvGrpSpPr/>
          <p:nvPr/>
        </p:nvGrpSpPr>
        <p:grpSpPr>
          <a:xfrm>
            <a:off x="303803" y="1907954"/>
            <a:ext cx="2644871" cy="3538706"/>
            <a:chOff x="303803" y="1907954"/>
            <a:chExt cx="2644871" cy="3538706"/>
          </a:xfrm>
        </p:grpSpPr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65A65D14-A13D-40F3-8EAF-69BF74A04430}"/>
                </a:ext>
              </a:extLst>
            </p:cNvPr>
            <p:cNvSpPr/>
            <p:nvPr/>
          </p:nvSpPr>
          <p:spPr>
            <a:xfrm>
              <a:off x="303803" y="3049201"/>
              <a:ext cx="2644871" cy="2397459"/>
            </a:xfrm>
            <a:prstGeom prst="roundRect">
              <a:avLst>
                <a:gd name="adj" fmla="val 1265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3" name="TextBox 26">
              <a:extLst>
                <a:ext uri="{FF2B5EF4-FFF2-40B4-BE49-F238E27FC236}">
                  <a16:creationId xmlns:a16="http://schemas.microsoft.com/office/drawing/2014/main" id="{54733040-60F7-4F5B-9680-5C674E9CB141}"/>
                </a:ext>
              </a:extLst>
            </p:cNvPr>
            <p:cNvSpPr txBox="1"/>
            <p:nvPr/>
          </p:nvSpPr>
          <p:spPr>
            <a:xfrm>
              <a:off x="706880" y="3229667"/>
              <a:ext cx="1855204" cy="30136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520"/>
                </a:lnSpc>
              </a:pPr>
              <a:r>
                <a:rPr lang="en-US" b="1" dirty="0" err="1">
                  <a:solidFill>
                    <a:srgbClr val="343433"/>
                  </a:solidFill>
                  <a:latin typeface="Ovo" panose="020B0604020202020204" charset="0"/>
                  <a:ea typeface="Poppins Bold"/>
                  <a:cs typeface="Poppins Bold"/>
                  <a:sym typeface="Poppins Bold"/>
                </a:rPr>
                <a:t>Normas</a:t>
              </a:r>
              <a:r>
                <a:rPr lang="en-US" b="1" dirty="0">
                  <a:solidFill>
                    <a:srgbClr val="343433"/>
                  </a:solidFill>
                  <a:latin typeface="Ovo" panose="020B0604020202020204" charset="0"/>
                  <a:ea typeface="Poppins Bold"/>
                  <a:cs typeface="Poppins Bold"/>
                  <a:sym typeface="Poppins Bold"/>
                </a:rPr>
                <a:t> </a:t>
              </a:r>
              <a:r>
                <a:rPr lang="en-US" b="1" dirty="0" err="1">
                  <a:solidFill>
                    <a:srgbClr val="343433"/>
                  </a:solidFill>
                  <a:latin typeface="Ovo" panose="020B0604020202020204" charset="0"/>
                  <a:ea typeface="Poppins Bold"/>
                  <a:cs typeface="Poppins Bold"/>
                  <a:sym typeface="Poppins Bold"/>
                </a:rPr>
                <a:t>aplicables</a:t>
              </a:r>
              <a:endParaRPr lang="en-US" b="1" dirty="0">
                <a:solidFill>
                  <a:srgbClr val="343433"/>
                </a:solidFill>
                <a:latin typeface="Ovo" panose="020B0604020202020204" charset="0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4" name="TextBox 27">
              <a:extLst>
                <a:ext uri="{FF2B5EF4-FFF2-40B4-BE49-F238E27FC236}">
                  <a16:creationId xmlns:a16="http://schemas.microsoft.com/office/drawing/2014/main" id="{F7AFD0A1-6E36-43BE-9A51-530CAA315D0D}"/>
                </a:ext>
              </a:extLst>
            </p:cNvPr>
            <p:cNvSpPr txBox="1"/>
            <p:nvPr/>
          </p:nvSpPr>
          <p:spPr>
            <a:xfrm>
              <a:off x="544010" y="3741517"/>
              <a:ext cx="2087765" cy="134652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285750" indent="-285750" algn="just">
                <a:lnSpc>
                  <a:spcPts val="2100"/>
                </a:lnSpc>
                <a:buFont typeface="Arial" panose="020B0604020202020204" pitchFamily="34" charset="0"/>
                <a:buChar char="•"/>
              </a:pPr>
              <a:r>
                <a:rPr lang="pt-BR" dirty="0">
                  <a:solidFill>
                    <a:srgbClr val="343433"/>
                  </a:solidFill>
                  <a:latin typeface="Ovo" panose="020B0604020202020204" charset="0"/>
                  <a:ea typeface="Poppins"/>
                  <a:cs typeface="Poppins"/>
                  <a:sym typeface="Poppins"/>
                </a:rPr>
                <a:t>D.S. 024-2016-EM (Art. 77–82).</a:t>
              </a:r>
            </a:p>
            <a:p>
              <a:pPr marL="285750" indent="-285750" algn="just">
                <a:lnSpc>
                  <a:spcPts val="2100"/>
                </a:lnSpc>
                <a:buFont typeface="Arial" panose="020B0604020202020204" pitchFamily="34" charset="0"/>
                <a:buChar char="•"/>
              </a:pPr>
              <a:r>
                <a:rPr lang="pt-BR" dirty="0">
                  <a:solidFill>
                    <a:srgbClr val="343433"/>
                  </a:solidFill>
                  <a:latin typeface="Ovo" panose="020B0604020202020204" charset="0"/>
                  <a:ea typeface="Poppins"/>
                  <a:cs typeface="Poppins"/>
                  <a:sym typeface="Poppins"/>
                </a:rPr>
                <a:t>OSHA 1926 Subparte L.</a:t>
              </a:r>
            </a:p>
            <a:p>
              <a:pPr marL="285750" indent="-285750" algn="just">
                <a:lnSpc>
                  <a:spcPts val="2100"/>
                </a:lnSpc>
                <a:buFont typeface="Arial" panose="020B0604020202020204" pitchFamily="34" charset="0"/>
                <a:buChar char="•"/>
              </a:pPr>
              <a:r>
                <a:rPr lang="pt-BR" dirty="0">
                  <a:solidFill>
                    <a:srgbClr val="343433"/>
                  </a:solidFill>
                  <a:latin typeface="Ovo" panose="020B0604020202020204" charset="0"/>
                  <a:ea typeface="Poppins"/>
                  <a:cs typeface="Poppins"/>
                  <a:sym typeface="Poppins"/>
                </a:rPr>
                <a:t>ANSI/ASSE A10.8</a:t>
              </a:r>
              <a:endParaRPr lang="en-US" dirty="0">
                <a:solidFill>
                  <a:srgbClr val="343433"/>
                </a:solidFill>
                <a:latin typeface="Ovo" panose="020B0604020202020204" charset="0"/>
                <a:ea typeface="Poppins"/>
                <a:cs typeface="Poppins"/>
                <a:sym typeface="Poppins"/>
              </a:endParaRPr>
            </a:p>
          </p:txBody>
        </p:sp>
        <p:grpSp>
          <p:nvGrpSpPr>
            <p:cNvPr id="10" name="Group 11">
              <a:extLst>
                <a:ext uri="{FF2B5EF4-FFF2-40B4-BE49-F238E27FC236}">
                  <a16:creationId xmlns:a16="http://schemas.microsoft.com/office/drawing/2014/main" id="{29750A39-1AAF-4B62-898F-9C24ED50EAF6}"/>
                </a:ext>
              </a:extLst>
            </p:cNvPr>
            <p:cNvGrpSpPr/>
            <p:nvPr/>
          </p:nvGrpSpPr>
          <p:grpSpPr>
            <a:xfrm>
              <a:off x="991333" y="1907954"/>
              <a:ext cx="1082450" cy="1016871"/>
              <a:chOff x="0" y="0"/>
              <a:chExt cx="812800" cy="812800"/>
            </a:xfrm>
          </p:grpSpPr>
          <p:sp>
            <p:nvSpPr>
              <p:cNvPr id="11" name="Freeform 12">
                <a:extLst>
                  <a:ext uri="{FF2B5EF4-FFF2-40B4-BE49-F238E27FC236}">
                    <a16:creationId xmlns:a16="http://schemas.microsoft.com/office/drawing/2014/main" id="{2D99656F-5226-44B5-9BB3-E0B513073DA0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1151A"/>
              </a:solidFill>
            </p:spPr>
          </p:sp>
          <p:sp>
            <p:nvSpPr>
              <p:cNvPr id="12" name="TextBox 13">
                <a:extLst>
                  <a:ext uri="{FF2B5EF4-FFF2-40B4-BE49-F238E27FC236}">
                    <a16:creationId xmlns:a16="http://schemas.microsoft.com/office/drawing/2014/main" id="{CF371A48-8D24-4FFA-9116-3675468FC38A}"/>
                  </a:ext>
                </a:extLst>
              </p:cNvPr>
              <p:cNvSpPr txBox="1"/>
              <p:nvPr/>
            </p:nvSpPr>
            <p:spPr>
              <a:xfrm>
                <a:off x="76200" y="114300"/>
                <a:ext cx="660400" cy="6223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78"/>
                  </a:lnSpc>
                </a:pPr>
                <a:endParaRPr sz="1600">
                  <a:latin typeface="Ovo" panose="020B0604020202020204" charset="0"/>
                </a:endParaRPr>
              </a:p>
            </p:txBody>
          </p:sp>
        </p:grp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FED6B310-A835-4ACB-AE30-719CAA6EBB39}"/>
                </a:ext>
              </a:extLst>
            </p:cNvPr>
            <p:cNvSpPr/>
            <p:nvPr/>
          </p:nvSpPr>
          <p:spPr>
            <a:xfrm>
              <a:off x="1214396" y="2059643"/>
              <a:ext cx="746991" cy="667544"/>
            </a:xfrm>
            <a:custGeom>
              <a:avLst/>
              <a:gdLst/>
              <a:ahLst/>
              <a:cxnLst/>
              <a:rect l="l" t="t" r="r" b="b"/>
              <a:pathLst>
                <a:path w="538032" h="567844">
                  <a:moveTo>
                    <a:pt x="0" y="0"/>
                  </a:moveTo>
                  <a:lnTo>
                    <a:pt x="538032" y="0"/>
                  </a:lnTo>
                  <a:lnTo>
                    <a:pt x="538032" y="567844"/>
                  </a:lnTo>
                  <a:lnTo>
                    <a:pt x="0" y="5678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ABE9AE2F-C886-4A04-9F17-850D8A31E1C4}"/>
              </a:ext>
            </a:extLst>
          </p:cNvPr>
          <p:cNvGrpSpPr/>
          <p:nvPr/>
        </p:nvGrpSpPr>
        <p:grpSpPr>
          <a:xfrm>
            <a:off x="9132247" y="1792045"/>
            <a:ext cx="2863237" cy="3890155"/>
            <a:chOff x="9132247" y="1792045"/>
            <a:chExt cx="2863237" cy="3890155"/>
          </a:xfrm>
        </p:grpSpPr>
        <p:sp>
          <p:nvSpPr>
            <p:cNvPr id="18" name="Rectángulo: esquinas redondeadas 17">
              <a:extLst>
                <a:ext uri="{FF2B5EF4-FFF2-40B4-BE49-F238E27FC236}">
                  <a16:creationId xmlns:a16="http://schemas.microsoft.com/office/drawing/2014/main" id="{B31C6FCB-61E3-431C-994B-5EA4E16E23C6}"/>
                </a:ext>
              </a:extLst>
            </p:cNvPr>
            <p:cNvSpPr/>
            <p:nvPr/>
          </p:nvSpPr>
          <p:spPr>
            <a:xfrm>
              <a:off x="9132247" y="2856581"/>
              <a:ext cx="2863237" cy="2825619"/>
            </a:xfrm>
            <a:prstGeom prst="roundRect">
              <a:avLst>
                <a:gd name="adj" fmla="val 1265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5" name="TextBox 28">
              <a:extLst>
                <a:ext uri="{FF2B5EF4-FFF2-40B4-BE49-F238E27FC236}">
                  <a16:creationId xmlns:a16="http://schemas.microsoft.com/office/drawing/2014/main" id="{3B738969-3A64-4461-851E-F785355EA9D4}"/>
                </a:ext>
              </a:extLst>
            </p:cNvPr>
            <p:cNvSpPr txBox="1"/>
            <p:nvPr/>
          </p:nvSpPr>
          <p:spPr>
            <a:xfrm>
              <a:off x="9690239" y="2996142"/>
              <a:ext cx="1712682" cy="30136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520"/>
                </a:lnSpc>
              </a:pPr>
              <a:r>
                <a:rPr lang="en-US" b="1" dirty="0" err="1">
                  <a:solidFill>
                    <a:srgbClr val="343433"/>
                  </a:solidFill>
                  <a:latin typeface="Ovo" panose="020B0604020202020204" charset="0"/>
                  <a:ea typeface="Poppins Bold"/>
                  <a:cs typeface="Poppins Bold"/>
                  <a:sym typeface="Poppins Bold"/>
                </a:rPr>
                <a:t>Requisitos</a:t>
              </a:r>
              <a:r>
                <a:rPr lang="en-US" b="1" dirty="0">
                  <a:solidFill>
                    <a:srgbClr val="343433"/>
                  </a:solidFill>
                  <a:latin typeface="Ovo" panose="020B0604020202020204" charset="0"/>
                  <a:ea typeface="Poppins Bold"/>
                  <a:cs typeface="Poppins Bold"/>
                  <a:sym typeface="Poppins Bold"/>
                </a:rPr>
                <a:t> clave</a:t>
              </a:r>
            </a:p>
          </p:txBody>
        </p:sp>
        <p:sp>
          <p:nvSpPr>
            <p:cNvPr id="6" name="TextBox 29">
              <a:extLst>
                <a:ext uri="{FF2B5EF4-FFF2-40B4-BE49-F238E27FC236}">
                  <a16:creationId xmlns:a16="http://schemas.microsoft.com/office/drawing/2014/main" id="{692DA04A-4E69-4988-B834-9E11FDEB340E}"/>
                </a:ext>
              </a:extLst>
            </p:cNvPr>
            <p:cNvSpPr txBox="1"/>
            <p:nvPr/>
          </p:nvSpPr>
          <p:spPr>
            <a:xfrm>
              <a:off x="9262258" y="3484733"/>
              <a:ext cx="2478330" cy="187192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285750" indent="-285750" algn="just">
                <a:lnSpc>
                  <a:spcPts val="2100"/>
                </a:lnSpc>
                <a:buFont typeface="Arial" panose="020B0604020202020204" pitchFamily="34" charset="0"/>
                <a:buChar char="•"/>
              </a:pPr>
              <a:r>
                <a:rPr lang="es-MX" sz="1600" dirty="0">
                  <a:solidFill>
                    <a:srgbClr val="343433"/>
                  </a:solidFill>
                  <a:latin typeface="Ovo" panose="020B0604020202020204" charset="0"/>
                  <a:ea typeface="Poppins"/>
                  <a:cs typeface="Poppins"/>
                  <a:sym typeface="Poppins"/>
                </a:rPr>
                <a:t>Armado por personal competente.</a:t>
              </a:r>
            </a:p>
            <a:p>
              <a:pPr marL="285750" indent="-285750" algn="just">
                <a:lnSpc>
                  <a:spcPts val="2100"/>
                </a:lnSpc>
                <a:buFont typeface="Arial" panose="020B0604020202020204" pitchFamily="34" charset="0"/>
                <a:buChar char="•"/>
              </a:pPr>
              <a:r>
                <a:rPr lang="es-MX" sz="1600" dirty="0">
                  <a:solidFill>
                    <a:srgbClr val="343433"/>
                  </a:solidFill>
                  <a:latin typeface="Ovo" panose="020B0604020202020204" charset="0"/>
                  <a:ea typeface="Poppins"/>
                  <a:cs typeface="Poppins"/>
                  <a:sym typeface="Poppins"/>
                </a:rPr>
                <a:t>Plataformas completas.</a:t>
              </a:r>
            </a:p>
            <a:p>
              <a:pPr marL="285750" indent="-285750" algn="just">
                <a:lnSpc>
                  <a:spcPts val="2100"/>
                </a:lnSpc>
                <a:buFont typeface="Arial" panose="020B0604020202020204" pitchFamily="34" charset="0"/>
                <a:buChar char="•"/>
              </a:pPr>
              <a:r>
                <a:rPr lang="es-MX" sz="1600" dirty="0">
                  <a:solidFill>
                    <a:srgbClr val="343433"/>
                  </a:solidFill>
                  <a:latin typeface="Ovo" panose="020B0604020202020204" charset="0"/>
                  <a:ea typeface="Poppins"/>
                  <a:cs typeface="Poppins"/>
                  <a:sym typeface="Poppins"/>
                </a:rPr>
                <a:t>Barandas y rodapiés.</a:t>
              </a:r>
            </a:p>
            <a:p>
              <a:pPr marL="285750" indent="-285750" algn="just">
                <a:lnSpc>
                  <a:spcPts val="2100"/>
                </a:lnSpc>
                <a:buFont typeface="Arial" panose="020B0604020202020204" pitchFamily="34" charset="0"/>
                <a:buChar char="•"/>
              </a:pPr>
              <a:r>
                <a:rPr lang="es-MX" sz="1600" dirty="0">
                  <a:solidFill>
                    <a:srgbClr val="343433"/>
                  </a:solidFill>
                  <a:latin typeface="Ovo" panose="020B0604020202020204" charset="0"/>
                  <a:ea typeface="Poppins"/>
                  <a:cs typeface="Poppins"/>
                  <a:sym typeface="Poppins"/>
                </a:rPr>
                <a:t>Anclaje a estructura.</a:t>
              </a:r>
            </a:p>
            <a:p>
              <a:pPr marL="285750" indent="-285750" algn="just">
                <a:lnSpc>
                  <a:spcPts val="2100"/>
                </a:lnSpc>
                <a:buFont typeface="Arial" panose="020B0604020202020204" pitchFamily="34" charset="0"/>
                <a:buChar char="•"/>
              </a:pPr>
              <a:r>
                <a:rPr lang="es-MX" sz="1600" dirty="0">
                  <a:solidFill>
                    <a:srgbClr val="343433"/>
                  </a:solidFill>
                  <a:latin typeface="Ovo" panose="020B0604020202020204" charset="0"/>
                  <a:ea typeface="Poppins"/>
                  <a:cs typeface="Poppins"/>
                  <a:sym typeface="Poppins"/>
                </a:rPr>
                <a:t>Inspección diaria.</a:t>
              </a:r>
            </a:p>
            <a:p>
              <a:pPr marL="285750" indent="-285750" algn="just">
                <a:lnSpc>
                  <a:spcPts val="2100"/>
                </a:lnSpc>
                <a:buFont typeface="Arial" panose="020B0604020202020204" pitchFamily="34" charset="0"/>
                <a:buChar char="•"/>
              </a:pPr>
              <a:r>
                <a:rPr lang="es-MX" sz="1600" dirty="0">
                  <a:solidFill>
                    <a:srgbClr val="343433"/>
                  </a:solidFill>
                  <a:latin typeface="Ovo" panose="020B0604020202020204" charset="0"/>
                  <a:ea typeface="Poppins"/>
                  <a:cs typeface="Poppins"/>
                  <a:sym typeface="Poppins"/>
                </a:rPr>
                <a:t>Certificación antes de uso</a:t>
              </a:r>
              <a:endParaRPr lang="en-US" sz="1600" dirty="0">
                <a:solidFill>
                  <a:srgbClr val="343433"/>
                </a:solidFill>
                <a:latin typeface="Ovo" panose="020B0604020202020204" charset="0"/>
                <a:ea typeface="Poppins"/>
                <a:cs typeface="Poppins"/>
                <a:sym typeface="Poppins"/>
              </a:endParaRPr>
            </a:p>
          </p:txBody>
        </p:sp>
        <p:grpSp>
          <p:nvGrpSpPr>
            <p:cNvPr id="13" name="Group 11">
              <a:extLst>
                <a:ext uri="{FF2B5EF4-FFF2-40B4-BE49-F238E27FC236}">
                  <a16:creationId xmlns:a16="http://schemas.microsoft.com/office/drawing/2014/main" id="{AD1AF74E-145F-4E5F-A230-82442B4AAEB7}"/>
                </a:ext>
              </a:extLst>
            </p:cNvPr>
            <p:cNvGrpSpPr/>
            <p:nvPr/>
          </p:nvGrpSpPr>
          <p:grpSpPr>
            <a:xfrm>
              <a:off x="10016737" y="1792045"/>
              <a:ext cx="1082450" cy="1016871"/>
              <a:chOff x="0" y="0"/>
              <a:chExt cx="812800" cy="812800"/>
            </a:xfrm>
          </p:grpSpPr>
          <p:sp>
            <p:nvSpPr>
              <p:cNvPr id="14" name="Freeform 12">
                <a:extLst>
                  <a:ext uri="{FF2B5EF4-FFF2-40B4-BE49-F238E27FC236}">
                    <a16:creationId xmlns:a16="http://schemas.microsoft.com/office/drawing/2014/main" id="{E4983969-03E2-4748-840C-C3CAD6764DC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1151A"/>
              </a:solidFill>
            </p:spPr>
          </p:sp>
          <p:sp>
            <p:nvSpPr>
              <p:cNvPr id="15" name="TextBox 13">
                <a:extLst>
                  <a:ext uri="{FF2B5EF4-FFF2-40B4-BE49-F238E27FC236}">
                    <a16:creationId xmlns:a16="http://schemas.microsoft.com/office/drawing/2014/main" id="{9B1B2F3C-A436-4C4F-BB6E-8E1F00522823}"/>
                  </a:ext>
                </a:extLst>
              </p:cNvPr>
              <p:cNvSpPr txBox="1"/>
              <p:nvPr/>
            </p:nvSpPr>
            <p:spPr>
              <a:xfrm>
                <a:off x="76200" y="114300"/>
                <a:ext cx="660400" cy="6223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78"/>
                  </a:lnSpc>
                </a:pPr>
                <a:endParaRPr sz="1600">
                  <a:latin typeface="Ovo" panose="020B0604020202020204" charset="0"/>
                </a:endParaRPr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1ED3A92C-2A46-4D1F-A718-2E3FE7F3E26F}"/>
                </a:ext>
              </a:extLst>
            </p:cNvPr>
            <p:cNvSpPr/>
            <p:nvPr/>
          </p:nvSpPr>
          <p:spPr>
            <a:xfrm>
              <a:off x="10171789" y="1966464"/>
              <a:ext cx="759515" cy="668032"/>
            </a:xfrm>
            <a:custGeom>
              <a:avLst/>
              <a:gdLst/>
              <a:ahLst/>
              <a:cxnLst/>
              <a:rect l="l" t="t" r="r" b="b"/>
              <a:pathLst>
                <a:path w="567844" h="567844">
                  <a:moveTo>
                    <a:pt x="0" y="0"/>
                  </a:moveTo>
                  <a:lnTo>
                    <a:pt x="567844" y="0"/>
                  </a:lnTo>
                  <a:lnTo>
                    <a:pt x="567844" y="567844"/>
                  </a:lnTo>
                  <a:lnTo>
                    <a:pt x="0" y="5678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</p:sp>
      </p:grpSp>
    </p:spTree>
    <p:extLst>
      <p:ext uri="{BB962C8B-B14F-4D97-AF65-F5344CB8AC3E}">
        <p14:creationId xmlns:p14="http://schemas.microsoft.com/office/powerpoint/2010/main" val="203445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Panorámica</PresentationFormat>
  <Paragraphs>17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Anton</vt:lpstr>
      <vt:lpstr>Arial</vt:lpstr>
      <vt:lpstr>Calibri</vt:lpstr>
      <vt:lpstr>Calibri Light</vt:lpstr>
      <vt:lpstr>Ovo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Sebastian</dc:creator>
  <cp:lastModifiedBy>Sebastian</cp:lastModifiedBy>
  <cp:revision>1</cp:revision>
  <dcterms:created xsi:type="dcterms:W3CDTF">2026-04-16T22:20:31Z</dcterms:created>
  <dcterms:modified xsi:type="dcterms:W3CDTF">2026-04-16T22:20:49Z</dcterms:modified>
</cp:coreProperties>
</file>