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2" r:id="rId2"/>
    <p:sldId id="266" r:id="rId3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82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740D5-63F0-45BF-9630-B5BD73EC1F62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44178-9848-4C74-ABE1-3A357C7B980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10510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s-PE" altLang="es-PE" sz="1200" dirty="0"/>
              <a:t>- Cuerda de Nylon o cable de acero fijada en ambos extremos que sirve para el anclaje de líneas de vida y que permite el desplazamiento horizontal o vertical de una o mas personas ancladas.</a:t>
            </a:r>
          </a:p>
          <a:p>
            <a:pPr>
              <a:buFont typeface="Wingdings" panose="05000000000000000000" pitchFamily="2" charset="2"/>
              <a:buNone/>
            </a:pPr>
            <a:r>
              <a:rPr lang="es-PE" altLang="es-PE" sz="1200" dirty="0"/>
              <a:t>- Las líneas de anclaje deben ser diseñadas, instaladas bajo la supervisión de una persona calificada. y ser capaz de soportar 2268 kg-f o 5000 </a:t>
            </a:r>
            <a:r>
              <a:rPr lang="es-PE" altLang="es-PE" sz="1200" dirty="0" err="1"/>
              <a:t>lbs</a:t>
            </a:r>
            <a:r>
              <a:rPr lang="es-PE" altLang="es-PE" sz="1200" dirty="0"/>
              <a:t>-f por persona anclada.</a:t>
            </a:r>
          </a:p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7F4EA-96F4-4EF2-A4FD-B5B433FFEE00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55236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452CFB-5727-44D3-8CA3-F8B6D9452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661C365-CB82-407F-A06C-B2C4A2F18F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3913EA-6B10-40F8-8CEF-050484390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6A75-D05F-4D01-81F9-6F535BFB684C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AA2CDC-737D-4BD5-9F7E-E8CC155A6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24BF7E-2CB9-4969-AE66-23A2D9937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F8C-FC43-44BD-9001-199CF3E8243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48381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F15765-0145-4334-9645-C16FB6B98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42F20C3-0621-4B37-A984-D59C17A33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3605FE-2872-495E-9A43-C6C9E379E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6A75-D05F-4D01-81F9-6F535BFB684C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D41969-DB8B-4630-9B8A-3CE6A23AF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BC66C-5F27-4FD7-B497-62E9506CD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F8C-FC43-44BD-9001-199CF3E8243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32045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1541633-C726-4E7F-974C-D9FF0F5ABB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94BC3BE-047E-457F-95CB-10BA8D11F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B44691-32DF-44D1-A566-B9430C7CE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6A75-D05F-4D01-81F9-6F535BFB684C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D8DD47-8047-4F0D-8F59-DBD3EF909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10B56B-0248-4C50-941A-AB5A2ECA2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F8C-FC43-44BD-9001-199CF3E8243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13369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5C7736-8FF1-41E0-AC1B-D6D4959DC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774A1A-E04C-426D-A8A6-3F3B3B944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AC9980-1C6E-41F2-98DF-1665E73D2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6A75-D05F-4D01-81F9-6F535BFB684C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47D57C-B7F8-4599-9144-4391FAC78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A27EF9-7472-4028-ABC4-7F964253A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F8C-FC43-44BD-9001-199CF3E8243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59436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75F60-C7FC-4B20-A384-F0B5CECA7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AC837-56E5-4AF4-BF6C-85669E3E1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712A4F-E139-4179-9655-0F7D3BF11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6A75-D05F-4D01-81F9-6F535BFB684C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44BFE9-8409-47CC-8C8C-64A1C4E0D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2DDDD4-692C-4E58-AE59-578403587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F8C-FC43-44BD-9001-199CF3E8243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74557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83A372-3114-43B9-8EE2-6590F7E66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EC9DDC-F5F9-4412-8FD0-FE021C8F16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0E8ABE2-A192-4DB0-A9C0-BCFB17048F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BFCC2C-1D28-4217-A753-5F314CE4E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6A75-D05F-4D01-81F9-6F535BFB684C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F201C6-A2F1-4B81-BEFA-7700DC04D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F570FF5-9AA0-4949-9A6D-ED24DE19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F8C-FC43-44BD-9001-199CF3E8243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25372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B2DFDC-FA2E-4558-BE23-B4E16DCB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F60077-2462-4291-9FB6-FBCB3CBCA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0FEA5EC-0C5F-4742-A7A8-7E429F153A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5F96544-68B8-433F-9129-B3B6E476E8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BCB3297-6751-49A9-A338-A530F1BFF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24905B1-99A3-4040-A12E-F629FBDB2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6A75-D05F-4D01-81F9-6F535BFB684C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343C453-4CE2-4DF9-86DA-C4AC305EB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6F9B6F4-9BB3-4C75-BEBE-A011D8848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F8C-FC43-44BD-9001-199CF3E8243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9920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CC077-3AC0-4963-AAC4-2A532F909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8CDA0C-20A6-435B-81DB-468D59F54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6A75-D05F-4D01-81F9-6F535BFB684C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D8833E9-38AB-4DDD-8AF1-CA23407DB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D96C5E6-D587-4C14-A4F0-47DA323FC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F8C-FC43-44BD-9001-199CF3E8243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3635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8D8D6CA-E3F7-4297-8560-00384A53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6A75-D05F-4D01-81F9-6F535BFB684C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D0AF936-8A0E-445F-B12C-435C8982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A79528B-3C66-4AEC-9C08-5FF0B853B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F8C-FC43-44BD-9001-199CF3E8243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6242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F71A1A-C480-482C-8F47-5E5042182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86EEFE-C533-4D9B-81EF-728A3130E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0E215F4-12B5-40E5-BFB1-F4E847502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D54463-DE7D-4554-B551-51065F624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6A75-D05F-4D01-81F9-6F535BFB684C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EA95699-0512-4B24-BF51-52FB4643E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CE515A-EBDA-40D1-80CA-A367DD558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F8C-FC43-44BD-9001-199CF3E8243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44905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56C532-748B-4959-8E31-C3DB57023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8BC1B5E-76A1-420D-A410-0D9D0999FB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EFEF3C4-9FD1-4EDA-949C-110A55C025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875F93-1FA6-41AF-AEE9-27DD8845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E6A75-D05F-4D01-81F9-6F535BFB684C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71C895-B677-4CD6-9236-C5E01934A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610B9DF-D522-4853-A85E-1F35F6F5C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E8F8C-FC43-44BD-9001-199CF3E8243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96308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3B35FC0-FA73-472D-A7CD-A82F38908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5AD08A-F700-40B8-A2BF-35FC380A0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72FA5D-B718-4087-A493-48CB0DFF69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E6A75-D05F-4D01-81F9-6F535BFB684C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72C259-0DDD-407A-A492-771CB298D3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C23E88-8118-4A05-8312-29D7AF0209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E8F8C-FC43-44BD-9001-199CF3E8243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93785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1.png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42">
            <a:extLst>
              <a:ext uri="{FF2B5EF4-FFF2-40B4-BE49-F238E27FC236}">
                <a16:creationId xmlns:a16="http://schemas.microsoft.com/office/drawing/2014/main" id="{434F4A53-8A93-4D63-A55B-B5C186A664BB}"/>
              </a:ext>
            </a:extLst>
          </p:cNvPr>
          <p:cNvSpPr/>
          <p:nvPr/>
        </p:nvSpPr>
        <p:spPr>
          <a:xfrm>
            <a:off x="354053" y="240315"/>
            <a:ext cx="1758156" cy="524867"/>
          </a:xfrm>
          <a:custGeom>
            <a:avLst/>
            <a:gdLst/>
            <a:ahLst/>
            <a:cxnLst/>
            <a:rect l="l" t="t" r="r" b="b"/>
            <a:pathLst>
              <a:path w="2300520" h="728872">
                <a:moveTo>
                  <a:pt x="0" y="0"/>
                </a:moveTo>
                <a:lnTo>
                  <a:pt x="2300520" y="0"/>
                </a:lnTo>
                <a:lnTo>
                  <a:pt x="2300520" y="728872"/>
                </a:lnTo>
                <a:lnTo>
                  <a:pt x="0" y="7288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2856" t="-156449" r="-10284" b="-132217"/>
            </a:stretch>
          </a:blipFill>
        </p:spPr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368E5A48-FCDD-4EFA-875D-0053897D371C}"/>
              </a:ext>
            </a:extLst>
          </p:cNvPr>
          <p:cNvGrpSpPr/>
          <p:nvPr/>
        </p:nvGrpSpPr>
        <p:grpSpPr>
          <a:xfrm>
            <a:off x="1233130" y="2105039"/>
            <a:ext cx="4253269" cy="1157412"/>
            <a:chOff x="424577" y="1086727"/>
            <a:chExt cx="5880869" cy="269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25" name="Group 4">
              <a:extLst>
                <a:ext uri="{FF2B5EF4-FFF2-40B4-BE49-F238E27FC236}">
                  <a16:creationId xmlns:a16="http://schemas.microsoft.com/office/drawing/2014/main" id="{219CB8DD-94E2-47F2-A615-70A09D50F0ED}"/>
                </a:ext>
              </a:extLst>
            </p:cNvPr>
            <p:cNvGrpSpPr/>
            <p:nvPr/>
          </p:nvGrpSpPr>
          <p:grpSpPr>
            <a:xfrm>
              <a:off x="2218010" y="1086727"/>
              <a:ext cx="4087436" cy="2697526"/>
              <a:chOff x="0" y="-38100"/>
              <a:chExt cx="1864433" cy="1063681"/>
            </a:xfrm>
          </p:grpSpPr>
          <p:sp>
            <p:nvSpPr>
              <p:cNvPr id="29" name="Freeform 5">
                <a:extLst>
                  <a:ext uri="{FF2B5EF4-FFF2-40B4-BE49-F238E27FC236}">
                    <a16:creationId xmlns:a16="http://schemas.microsoft.com/office/drawing/2014/main" id="{38E389EB-8368-49CD-81D0-13160D87E174}"/>
                  </a:ext>
                </a:extLst>
              </p:cNvPr>
              <p:cNvSpPr/>
              <p:nvPr/>
            </p:nvSpPr>
            <p:spPr>
              <a:xfrm>
                <a:off x="0" y="303"/>
                <a:ext cx="1864433" cy="1025278"/>
              </a:xfrm>
              <a:custGeom>
                <a:avLst/>
                <a:gdLst/>
                <a:ahLst/>
                <a:cxnLst/>
                <a:rect l="l" t="t" r="r" b="b"/>
                <a:pathLst>
                  <a:path w="1864433" h="1020242">
                    <a:moveTo>
                      <a:pt x="119849" y="0"/>
                    </a:moveTo>
                    <a:lnTo>
                      <a:pt x="1744585" y="0"/>
                    </a:lnTo>
                    <a:cubicBezTo>
                      <a:pt x="1810775" y="0"/>
                      <a:pt x="1864433" y="53658"/>
                      <a:pt x="1864433" y="119849"/>
                    </a:cubicBezTo>
                    <a:lnTo>
                      <a:pt x="1864433" y="900393"/>
                    </a:lnTo>
                    <a:cubicBezTo>
                      <a:pt x="1864433" y="966584"/>
                      <a:pt x="1810775" y="1020242"/>
                      <a:pt x="1744585" y="1020242"/>
                    </a:cubicBezTo>
                    <a:lnTo>
                      <a:pt x="119849" y="1020242"/>
                    </a:lnTo>
                    <a:cubicBezTo>
                      <a:pt x="53658" y="1020242"/>
                      <a:pt x="0" y="966584"/>
                      <a:pt x="0" y="900393"/>
                    </a:cubicBezTo>
                    <a:lnTo>
                      <a:pt x="0" y="119849"/>
                    </a:lnTo>
                    <a:cubicBezTo>
                      <a:pt x="0" y="53658"/>
                      <a:pt x="53658" y="0"/>
                      <a:pt x="119849" y="0"/>
                    </a:cubicBezTo>
                    <a:close/>
                  </a:path>
                </a:pathLst>
              </a:custGeom>
              <a:solidFill>
                <a:srgbClr val="E1151A"/>
              </a:solidFill>
            </p:spPr>
            <p:txBody>
              <a:bodyPr/>
              <a:lstStyle/>
              <a:p>
                <a:endParaRPr lang="es-PE" sz="2400" dirty="0"/>
              </a:p>
            </p:txBody>
          </p:sp>
          <p:sp>
            <p:nvSpPr>
              <p:cNvPr id="30" name="TextBox 6">
                <a:extLst>
                  <a:ext uri="{FF2B5EF4-FFF2-40B4-BE49-F238E27FC236}">
                    <a16:creationId xmlns:a16="http://schemas.microsoft.com/office/drawing/2014/main" id="{91B000A1-5C26-4DDF-9AB1-D9813C50882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64433" cy="10583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 lang="es-PE" sz="2400" dirty="0"/>
              </a:p>
            </p:txBody>
          </p:sp>
        </p:grpSp>
        <p:grpSp>
          <p:nvGrpSpPr>
            <p:cNvPr id="26" name="Group 7">
              <a:extLst>
                <a:ext uri="{FF2B5EF4-FFF2-40B4-BE49-F238E27FC236}">
                  <a16:creationId xmlns:a16="http://schemas.microsoft.com/office/drawing/2014/main" id="{A2E82E0A-08B3-4E37-ABD2-A019C07C711A}"/>
                </a:ext>
              </a:extLst>
            </p:cNvPr>
            <p:cNvGrpSpPr/>
            <p:nvPr/>
          </p:nvGrpSpPr>
          <p:grpSpPr>
            <a:xfrm>
              <a:off x="424577" y="1183351"/>
              <a:ext cx="5108023" cy="2600136"/>
              <a:chOff x="0" y="0"/>
              <a:chExt cx="1816548" cy="1015335"/>
            </a:xfrm>
          </p:grpSpPr>
          <p:sp>
            <p:nvSpPr>
              <p:cNvPr id="27" name="Freeform 8">
                <a:extLst>
                  <a:ext uri="{FF2B5EF4-FFF2-40B4-BE49-F238E27FC236}">
                    <a16:creationId xmlns:a16="http://schemas.microsoft.com/office/drawing/2014/main" id="{60A56208-367D-49CE-AB1E-8B57AFCB4EDA}"/>
                  </a:ext>
                </a:extLst>
              </p:cNvPr>
              <p:cNvSpPr/>
              <p:nvPr/>
            </p:nvSpPr>
            <p:spPr>
              <a:xfrm>
                <a:off x="0" y="0"/>
                <a:ext cx="1816548" cy="1015335"/>
              </a:xfrm>
              <a:custGeom>
                <a:avLst/>
                <a:gdLst/>
                <a:ahLst/>
                <a:cxnLst/>
                <a:rect l="l" t="t" r="r" b="b"/>
                <a:pathLst>
                  <a:path w="1816548" h="1015335">
                    <a:moveTo>
                      <a:pt x="0" y="0"/>
                    </a:moveTo>
                    <a:lnTo>
                      <a:pt x="1816548" y="0"/>
                    </a:lnTo>
                    <a:lnTo>
                      <a:pt x="1816548" y="1015335"/>
                    </a:lnTo>
                    <a:lnTo>
                      <a:pt x="0" y="1015335"/>
                    </a:lnTo>
                    <a:close/>
                  </a:path>
                </a:pathLst>
              </a:custGeom>
              <a:solidFill>
                <a:srgbClr val="E1151A"/>
              </a:solidFill>
            </p:spPr>
          </p:sp>
          <p:sp>
            <p:nvSpPr>
              <p:cNvPr id="28" name="TextBox 9">
                <a:extLst>
                  <a:ext uri="{FF2B5EF4-FFF2-40B4-BE49-F238E27FC236}">
                    <a16:creationId xmlns:a16="http://schemas.microsoft.com/office/drawing/2014/main" id="{0CFADC9E-F2E3-4F30-8A9D-0C6364C5C89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16548" cy="105343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 lang="es-PE" sz="2400" dirty="0"/>
              </a:p>
            </p:txBody>
          </p:sp>
        </p:grpSp>
      </p:grpSp>
      <p:sp>
        <p:nvSpPr>
          <p:cNvPr id="32" name="TextBox 10">
            <a:extLst>
              <a:ext uri="{FF2B5EF4-FFF2-40B4-BE49-F238E27FC236}">
                <a16:creationId xmlns:a16="http://schemas.microsoft.com/office/drawing/2014/main" id="{1546D77B-CA6A-4B3F-93DC-F48B77964846}"/>
              </a:ext>
            </a:extLst>
          </p:cNvPr>
          <p:cNvSpPr txBox="1"/>
          <p:nvPr/>
        </p:nvSpPr>
        <p:spPr>
          <a:xfrm>
            <a:off x="1615298" y="2089501"/>
            <a:ext cx="4135797" cy="1027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960"/>
              </a:lnSpc>
            </a:pPr>
            <a:r>
              <a:rPr lang="en-US" sz="4800" dirty="0" err="1">
                <a:solidFill>
                  <a:srgbClr val="FFFFFF"/>
                </a:solidFill>
                <a:latin typeface="Anton" pitchFamily="2" charset="0"/>
                <a:ea typeface="Saira Condensed Bold"/>
                <a:cs typeface="Saira Condensed Bold"/>
                <a:sym typeface="Saira Condensed Bold"/>
              </a:rPr>
              <a:t>Líneas</a:t>
            </a:r>
            <a:r>
              <a:rPr lang="en-US" sz="4800" dirty="0">
                <a:solidFill>
                  <a:srgbClr val="FFFFFF"/>
                </a:solidFill>
                <a:latin typeface="Anton" pitchFamily="2" charset="0"/>
                <a:ea typeface="Saira Condensed Bold"/>
                <a:cs typeface="Saira Condensed Bold"/>
                <a:sym typeface="Saira Condensed Bold"/>
              </a:rPr>
              <a:t> de </a:t>
            </a:r>
            <a:r>
              <a:rPr lang="en-US" sz="4800" dirty="0" err="1">
                <a:solidFill>
                  <a:srgbClr val="FFFFFF"/>
                </a:solidFill>
                <a:latin typeface="Anton" pitchFamily="2" charset="0"/>
                <a:ea typeface="Saira Condensed Bold"/>
                <a:cs typeface="Saira Condensed Bold"/>
                <a:sym typeface="Saira Condensed Bold"/>
              </a:rPr>
              <a:t>vida</a:t>
            </a:r>
            <a:endParaRPr lang="en-US" sz="4800" dirty="0">
              <a:solidFill>
                <a:srgbClr val="FFFFFF"/>
              </a:solidFill>
              <a:latin typeface="Anton" pitchFamily="2" charset="0"/>
              <a:ea typeface="Saira Condensed Bold"/>
              <a:cs typeface="Saira Condensed Bold"/>
              <a:sym typeface="Saira Condensed Bold"/>
            </a:endParaRPr>
          </a:p>
        </p:txBody>
      </p:sp>
      <p:sp>
        <p:nvSpPr>
          <p:cNvPr id="13" name="Freeform 17">
            <a:extLst>
              <a:ext uri="{FF2B5EF4-FFF2-40B4-BE49-F238E27FC236}">
                <a16:creationId xmlns:a16="http://schemas.microsoft.com/office/drawing/2014/main" id="{F66B2B41-4067-4A7C-AE8D-426ABBB55D75}"/>
              </a:ext>
            </a:extLst>
          </p:cNvPr>
          <p:cNvSpPr/>
          <p:nvPr/>
        </p:nvSpPr>
        <p:spPr>
          <a:xfrm>
            <a:off x="0" y="6640922"/>
            <a:ext cx="12192000" cy="217078"/>
          </a:xfrm>
          <a:custGeom>
            <a:avLst/>
            <a:gdLst/>
            <a:ahLst/>
            <a:cxnLst/>
            <a:rect l="l" t="t" r="r" b="b"/>
            <a:pathLst>
              <a:path w="12442524" h="585835">
                <a:moveTo>
                  <a:pt x="0" y="0"/>
                </a:moveTo>
                <a:lnTo>
                  <a:pt x="12442523" y="0"/>
                </a:lnTo>
                <a:lnTo>
                  <a:pt x="12442523" y="585836"/>
                </a:lnTo>
                <a:lnTo>
                  <a:pt x="0" y="58583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pic>
        <p:nvPicPr>
          <p:cNvPr id="3074" name="Picture 2" descr="KM-4000 Linea de vida horizontal fija - Equipo de protección">
            <a:extLst>
              <a:ext uri="{FF2B5EF4-FFF2-40B4-BE49-F238E27FC236}">
                <a16:creationId xmlns:a16="http://schemas.microsoft.com/office/drawing/2014/main" id="{83B0C52E-6010-4855-8457-7677E943BC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3478" y="1053161"/>
            <a:ext cx="4126832" cy="412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7305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26C8F1EF-8147-4BA3-849D-171F5FA37A2F}"/>
              </a:ext>
            </a:extLst>
          </p:cNvPr>
          <p:cNvSpPr/>
          <p:nvPr/>
        </p:nvSpPr>
        <p:spPr>
          <a:xfrm>
            <a:off x="176946" y="2427521"/>
            <a:ext cx="3701410" cy="2679701"/>
          </a:xfrm>
          <a:prstGeom prst="roundRect">
            <a:avLst>
              <a:gd name="adj" fmla="val 12652"/>
            </a:avLst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82A488D3-4B2B-40B2-B636-8432CD223C5C}"/>
              </a:ext>
            </a:extLst>
          </p:cNvPr>
          <p:cNvGrpSpPr/>
          <p:nvPr/>
        </p:nvGrpSpPr>
        <p:grpSpPr>
          <a:xfrm>
            <a:off x="-14190" y="6123591"/>
            <a:ext cx="12206190" cy="526590"/>
            <a:chOff x="0" y="0"/>
            <a:chExt cx="4274726" cy="830480"/>
          </a:xfrm>
          <a:solidFill>
            <a:srgbClr val="E1151A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91014D9-092E-4E0D-BFD3-0BF8AFAB14E8}"/>
                </a:ext>
              </a:extLst>
            </p:cNvPr>
            <p:cNvSpPr/>
            <p:nvPr/>
          </p:nvSpPr>
          <p:spPr>
            <a:xfrm>
              <a:off x="0" y="0"/>
              <a:ext cx="4274726" cy="830480"/>
            </a:xfrm>
            <a:custGeom>
              <a:avLst/>
              <a:gdLst/>
              <a:ahLst/>
              <a:cxnLst/>
              <a:rect l="l" t="t" r="r" b="b"/>
              <a:pathLst>
                <a:path w="4274726" h="830480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806153"/>
                  </a:lnTo>
                  <a:cubicBezTo>
                    <a:pt x="4274726" y="819589"/>
                    <a:pt x="4263834" y="830480"/>
                    <a:pt x="4250399" y="830480"/>
                  </a:cubicBezTo>
                  <a:lnTo>
                    <a:pt x="24327" y="830480"/>
                  </a:lnTo>
                  <a:cubicBezTo>
                    <a:pt x="10891" y="830480"/>
                    <a:pt x="0" y="819589"/>
                    <a:pt x="0" y="806153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grpFill/>
          </p:spPr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6001E2D8-53E6-4A52-BBBB-CF56721D6474}"/>
                </a:ext>
              </a:extLst>
            </p:cNvPr>
            <p:cNvSpPr txBox="1"/>
            <p:nvPr/>
          </p:nvSpPr>
          <p:spPr>
            <a:xfrm>
              <a:off x="0" y="-38100"/>
              <a:ext cx="4274726" cy="868580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sz="1600">
                <a:latin typeface="Ovo" panose="020B0604020202020204" charset="0"/>
              </a:endParaRPr>
            </a:p>
          </p:txBody>
        </p:sp>
      </p:grpSp>
      <p:sp>
        <p:nvSpPr>
          <p:cNvPr id="27" name="TextBox 27">
            <a:extLst>
              <a:ext uri="{FF2B5EF4-FFF2-40B4-BE49-F238E27FC236}">
                <a16:creationId xmlns:a16="http://schemas.microsoft.com/office/drawing/2014/main" id="{E3E85308-9D49-4E5B-893D-7E970E449D07}"/>
              </a:ext>
            </a:extLst>
          </p:cNvPr>
          <p:cNvSpPr txBox="1"/>
          <p:nvPr/>
        </p:nvSpPr>
        <p:spPr>
          <a:xfrm>
            <a:off x="354053" y="2628301"/>
            <a:ext cx="3491003" cy="22159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400" dirty="0">
                <a:solidFill>
                  <a:srgbClr val="201E1A"/>
                </a:solidFill>
                <a:latin typeface="Ovo" panose="020B0604020202020204" charset="0"/>
                <a:ea typeface="TT Commons Pro"/>
                <a:cs typeface="TT Commons Pro"/>
                <a:sym typeface="TT Commons Pro"/>
              </a:rPr>
              <a:t>Tipos: flexibles, rígidas.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400" dirty="0">
                <a:solidFill>
                  <a:srgbClr val="201E1A"/>
                </a:solidFill>
                <a:latin typeface="Ovo" panose="020B0604020202020204" charset="0"/>
                <a:ea typeface="TT Commons Pro"/>
                <a:cs typeface="TT Commons Pro"/>
                <a:sym typeface="TT Commons Pro"/>
              </a:rPr>
              <a:t>Deflexión y cálculo de distancia de caída.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400" dirty="0">
                <a:solidFill>
                  <a:srgbClr val="201E1A"/>
                </a:solidFill>
                <a:latin typeface="Ovo" panose="020B0604020202020204" charset="0"/>
                <a:ea typeface="TT Commons Pro"/>
                <a:cs typeface="TT Commons Pro"/>
                <a:sym typeface="TT Commons Pro"/>
              </a:rPr>
              <a:t>Número de usuarios.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400" dirty="0">
                <a:solidFill>
                  <a:srgbClr val="201E1A"/>
                </a:solidFill>
                <a:latin typeface="Ovo" panose="020B0604020202020204" charset="0"/>
                <a:ea typeface="TT Commons Pro"/>
                <a:cs typeface="TT Commons Pro"/>
                <a:sym typeface="TT Commons Pro"/>
              </a:rPr>
              <a:t>Compatibilidad de equipos</a:t>
            </a:r>
            <a:endParaRPr lang="en-US" sz="2400" dirty="0">
              <a:solidFill>
                <a:srgbClr val="201E1A"/>
              </a:solidFill>
              <a:latin typeface="Ovo" panose="020B0604020202020204" charset="0"/>
              <a:ea typeface="TT Commons Pro"/>
              <a:cs typeface="TT Commons Pro"/>
              <a:sym typeface="TT Commons Pro"/>
            </a:endParaRPr>
          </a:p>
        </p:txBody>
      </p:sp>
      <p:sp>
        <p:nvSpPr>
          <p:cNvPr id="32" name="Freeform 32">
            <a:extLst>
              <a:ext uri="{FF2B5EF4-FFF2-40B4-BE49-F238E27FC236}">
                <a16:creationId xmlns:a16="http://schemas.microsoft.com/office/drawing/2014/main" id="{7EF37D3C-BB00-464A-A141-0BE7401E681D}"/>
              </a:ext>
            </a:extLst>
          </p:cNvPr>
          <p:cNvSpPr/>
          <p:nvPr/>
        </p:nvSpPr>
        <p:spPr>
          <a:xfrm>
            <a:off x="10556910" y="304872"/>
            <a:ext cx="1315732" cy="526590"/>
          </a:xfrm>
          <a:custGeom>
            <a:avLst/>
            <a:gdLst/>
            <a:ahLst/>
            <a:cxnLst/>
            <a:rect l="l" t="t" r="r" b="b"/>
            <a:pathLst>
              <a:path w="1613891" h="688594">
                <a:moveTo>
                  <a:pt x="0" y="0"/>
                </a:moveTo>
                <a:lnTo>
                  <a:pt x="1613891" y="0"/>
                </a:lnTo>
                <a:lnTo>
                  <a:pt x="1613891" y="688593"/>
                </a:lnTo>
                <a:lnTo>
                  <a:pt x="0" y="68859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33" name="Freeform 42">
            <a:extLst>
              <a:ext uri="{FF2B5EF4-FFF2-40B4-BE49-F238E27FC236}">
                <a16:creationId xmlns:a16="http://schemas.microsoft.com/office/drawing/2014/main" id="{B40FF7CB-9482-4A5D-90DF-B1201F73CF58}"/>
              </a:ext>
            </a:extLst>
          </p:cNvPr>
          <p:cNvSpPr/>
          <p:nvPr/>
        </p:nvSpPr>
        <p:spPr>
          <a:xfrm>
            <a:off x="354053" y="240315"/>
            <a:ext cx="1758156" cy="524867"/>
          </a:xfrm>
          <a:custGeom>
            <a:avLst/>
            <a:gdLst/>
            <a:ahLst/>
            <a:cxnLst/>
            <a:rect l="l" t="t" r="r" b="b"/>
            <a:pathLst>
              <a:path w="2300520" h="728872">
                <a:moveTo>
                  <a:pt x="0" y="0"/>
                </a:moveTo>
                <a:lnTo>
                  <a:pt x="2300520" y="0"/>
                </a:lnTo>
                <a:lnTo>
                  <a:pt x="2300520" y="728872"/>
                </a:lnTo>
                <a:lnTo>
                  <a:pt x="0" y="72887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2856" t="-156449" r="-10284" b="-132217"/>
            </a:stretch>
          </a:blipFill>
        </p:spPr>
      </p:sp>
      <p:sp>
        <p:nvSpPr>
          <p:cNvPr id="35" name="TextBox 11">
            <a:extLst>
              <a:ext uri="{FF2B5EF4-FFF2-40B4-BE49-F238E27FC236}">
                <a16:creationId xmlns:a16="http://schemas.microsoft.com/office/drawing/2014/main" id="{50466771-1517-4E09-9760-FA8FA44531B3}"/>
              </a:ext>
            </a:extLst>
          </p:cNvPr>
          <p:cNvSpPr txBox="1"/>
          <p:nvPr/>
        </p:nvSpPr>
        <p:spPr>
          <a:xfrm>
            <a:off x="2406302" y="712666"/>
            <a:ext cx="7037762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3600" dirty="0">
                <a:solidFill>
                  <a:srgbClr val="4F4F4F"/>
                </a:solidFill>
                <a:latin typeface="Anton" pitchFamily="2" charset="0"/>
                <a:ea typeface="League Spartan"/>
                <a:cs typeface="League Spartan"/>
                <a:sym typeface="League Spartan"/>
              </a:rPr>
              <a:t>LÍNEAS DE VIDA HORIZONTALES Y VERTICALES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0B13A998-32A0-4043-A589-13FEC41931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lum brigh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461" y="3153177"/>
            <a:ext cx="3627438" cy="217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1" descr="C:\Documents and Settings\jcuadros\Local Settings\Temporary Internet Files\Content.Word\DSCF1480.jpg">
            <a:extLst>
              <a:ext uri="{FF2B5EF4-FFF2-40B4-BE49-F238E27FC236}">
                <a16:creationId xmlns:a16="http://schemas.microsoft.com/office/drawing/2014/main" id="{E0731247-C792-4447-9253-17CECEB52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7096" y="2890331"/>
            <a:ext cx="2206625" cy="26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ounded Rectangle 12">
            <a:extLst>
              <a:ext uri="{FF2B5EF4-FFF2-40B4-BE49-F238E27FC236}">
                <a16:creationId xmlns:a16="http://schemas.microsoft.com/office/drawing/2014/main" id="{A576D2BD-E3B2-40C2-B8EC-D5EBD3445880}"/>
              </a:ext>
            </a:extLst>
          </p:cNvPr>
          <p:cNvSpPr/>
          <p:nvPr/>
        </p:nvSpPr>
        <p:spPr>
          <a:xfrm>
            <a:off x="8676862" y="2670577"/>
            <a:ext cx="1546225" cy="395287"/>
          </a:xfrm>
          <a:prstGeom prst="roundRect">
            <a:avLst/>
          </a:prstGeom>
          <a:solidFill>
            <a:srgbClr val="CE1415"/>
          </a:solidFill>
          <a:ln>
            <a:solidFill>
              <a:srgbClr val="CE14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PE" b="1" dirty="0">
                <a:solidFill>
                  <a:schemeClr val="bg1"/>
                </a:solidFill>
              </a:rPr>
              <a:t>Horizontal</a:t>
            </a:r>
          </a:p>
        </p:txBody>
      </p:sp>
      <p:sp>
        <p:nvSpPr>
          <p:cNvPr id="18" name="Rounded Rectangle 13">
            <a:extLst>
              <a:ext uri="{FF2B5EF4-FFF2-40B4-BE49-F238E27FC236}">
                <a16:creationId xmlns:a16="http://schemas.microsoft.com/office/drawing/2014/main" id="{E37FCECF-4D65-4304-B101-52D7300D8CE9}"/>
              </a:ext>
            </a:extLst>
          </p:cNvPr>
          <p:cNvSpPr/>
          <p:nvPr/>
        </p:nvSpPr>
        <p:spPr>
          <a:xfrm>
            <a:off x="5152071" y="2396618"/>
            <a:ext cx="1546225" cy="393700"/>
          </a:xfrm>
          <a:prstGeom prst="roundRect">
            <a:avLst/>
          </a:prstGeom>
          <a:solidFill>
            <a:srgbClr val="CE1415"/>
          </a:solidFill>
          <a:ln>
            <a:solidFill>
              <a:srgbClr val="CE14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PE" b="1" dirty="0">
                <a:solidFill>
                  <a:schemeClr val="bg1"/>
                </a:solidFill>
              </a:rPr>
              <a:t>Vertical</a:t>
            </a:r>
          </a:p>
        </p:txBody>
      </p:sp>
      <p:cxnSp>
        <p:nvCxnSpPr>
          <p:cNvPr id="19" name="Straight Arrow Connector 15">
            <a:extLst>
              <a:ext uri="{FF2B5EF4-FFF2-40B4-BE49-F238E27FC236}">
                <a16:creationId xmlns:a16="http://schemas.microsoft.com/office/drawing/2014/main" id="{A5738220-EC1E-4661-9A9E-EA8693941E54}"/>
              </a:ext>
            </a:extLst>
          </p:cNvPr>
          <p:cNvCxnSpPr>
            <a:stCxn id="18" idx="2"/>
          </p:cNvCxnSpPr>
          <p:nvPr/>
        </p:nvCxnSpPr>
        <p:spPr>
          <a:xfrm flipH="1">
            <a:off x="5631496" y="2790319"/>
            <a:ext cx="293687" cy="950913"/>
          </a:xfrm>
          <a:prstGeom prst="straightConnector1">
            <a:avLst/>
          </a:prstGeom>
          <a:ln w="38100">
            <a:solidFill>
              <a:srgbClr val="CE141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6">
            <a:extLst>
              <a:ext uri="{FF2B5EF4-FFF2-40B4-BE49-F238E27FC236}">
                <a16:creationId xmlns:a16="http://schemas.microsoft.com/office/drawing/2014/main" id="{2903E49F-F485-482B-8EF0-B8EB464F2FE8}"/>
              </a:ext>
            </a:extLst>
          </p:cNvPr>
          <p:cNvCxnSpPr/>
          <p:nvPr/>
        </p:nvCxnSpPr>
        <p:spPr>
          <a:xfrm flipH="1">
            <a:off x="9330912" y="3086502"/>
            <a:ext cx="155575" cy="649287"/>
          </a:xfrm>
          <a:prstGeom prst="straightConnector1">
            <a:avLst/>
          </a:prstGeom>
          <a:ln w="28575">
            <a:solidFill>
              <a:srgbClr val="CE141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19">
            <a:extLst>
              <a:ext uri="{FF2B5EF4-FFF2-40B4-BE49-F238E27FC236}">
                <a16:creationId xmlns:a16="http://schemas.microsoft.com/office/drawing/2014/main" id="{383ED691-4762-4144-B065-6A85233D0E5E}"/>
              </a:ext>
            </a:extLst>
          </p:cNvPr>
          <p:cNvCxnSpPr/>
          <p:nvPr/>
        </p:nvCxnSpPr>
        <p:spPr>
          <a:xfrm>
            <a:off x="7921211" y="3535764"/>
            <a:ext cx="1009650" cy="18097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5">
            <a:extLst>
              <a:ext uri="{FF2B5EF4-FFF2-40B4-BE49-F238E27FC236}">
                <a16:creationId xmlns:a16="http://schemas.microsoft.com/office/drawing/2014/main" id="{BADAFB7C-4A0B-43A5-9722-B7D3690C8BF6}"/>
              </a:ext>
            </a:extLst>
          </p:cNvPr>
          <p:cNvCxnSpPr/>
          <p:nvPr/>
        </p:nvCxnSpPr>
        <p:spPr>
          <a:xfrm flipH="1" flipV="1">
            <a:off x="8949912" y="3716739"/>
            <a:ext cx="2455863" cy="13652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TextBox 16">
            <a:extLst>
              <a:ext uri="{FF2B5EF4-FFF2-40B4-BE49-F238E27FC236}">
                <a16:creationId xmlns:a16="http://schemas.microsoft.com/office/drawing/2014/main" id="{3442EE85-31CE-4B2F-B94E-9EBE0C162912}"/>
              </a:ext>
            </a:extLst>
          </p:cNvPr>
          <p:cNvSpPr txBox="1"/>
          <p:nvPr/>
        </p:nvSpPr>
        <p:spPr>
          <a:xfrm>
            <a:off x="2732779" y="6140167"/>
            <a:ext cx="6091120" cy="4139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000" i="1" dirty="0">
                <a:solidFill>
                  <a:schemeClr val="bg1"/>
                </a:solidFill>
                <a:latin typeface="Ovo" panose="020B0604020202020204"/>
              </a:rPr>
              <a:t>"Tu familia te espera en casa: ancla tu vida, usa tu arnés."</a:t>
            </a:r>
            <a:endParaRPr lang="es-MX" sz="2000" i="1" dirty="0">
              <a:solidFill>
                <a:schemeClr val="bg1"/>
              </a:solidFill>
              <a:latin typeface="Ovo" panose="020B0604020202020204"/>
              <a:ea typeface="Poppins"/>
              <a:cs typeface="Poppins"/>
              <a:sym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17617176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Panorámica</PresentationFormat>
  <Paragraphs>12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Anton</vt:lpstr>
      <vt:lpstr>Arial</vt:lpstr>
      <vt:lpstr>Calibri</vt:lpstr>
      <vt:lpstr>Calibri Light</vt:lpstr>
      <vt:lpstr>Ovo</vt:lpstr>
      <vt:lpstr>Wingdings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Sebastian</dc:creator>
  <cp:lastModifiedBy>Sebastian</cp:lastModifiedBy>
  <cp:revision>1</cp:revision>
  <dcterms:created xsi:type="dcterms:W3CDTF">2026-04-16T22:21:14Z</dcterms:created>
  <dcterms:modified xsi:type="dcterms:W3CDTF">2026-04-16T22:21:28Z</dcterms:modified>
</cp:coreProperties>
</file>