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79" r:id="rId3"/>
    <p:sldId id="308" r:id="rId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5B4E8-B4CE-4411-9034-0E3059332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48FF86-C094-4F19-9E16-25AA91BAE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6CD60-96EB-4840-B606-6B291F1E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ADBF-0F46-480D-B452-617966E1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793E6-6678-49E3-9D75-7680AA5C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861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5F221-6170-4003-BF42-44A72DF9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60547E-69C6-47EF-ACBA-29947BE6F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2A11A4-8B72-470F-AF3D-4877C33C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9024CB-B6C0-40EE-9EC6-796540E1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842CB-B155-490B-AD89-BAFC3955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986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078027-2B9B-40C0-A412-0C8EBF36B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0E61BE-0E38-45B7-8629-487BB5A10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1C7F99-C68A-4609-8538-C1BCE7CD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19003A-F2AF-4FA2-9BD5-4C11FAF9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E5ED3-A9C9-4CD3-B0F8-1749605D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532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1406A-9F6C-4D43-A0C4-C9C602F0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F241D-A6BC-49F2-AED0-FD52884F0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757CD4-2C73-40AA-8D2E-6D61CEF5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966E30-0B24-4858-A0B9-187457AD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672E36-C897-42AB-8116-B8A41887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080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D7302-D7C4-47A0-82F4-B5C90BB1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9C5800-C4BD-4F39-A7F5-85505FAA6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2AFFE1-0B48-4BB0-8603-07C05919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5A211E-0F6A-4B9D-89FE-2D41E733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DF830F-A506-438D-ABA9-09572980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777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1488D-AEED-42D0-8537-BB0C0728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A2B25-C965-4C3A-92F0-306FE68B6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909811-1CFF-4C62-ADB5-D3FFA076F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422BDB-BBB7-4E3A-8E82-559E3D15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113A66-2A61-4EEE-B888-5A9CE67D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6697A7-5A73-4486-B7F1-5DAD97A5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304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D10B6-BDF8-47B0-A9EF-E0A3C7DA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B19BE6-26C0-424F-B923-45FE4C04D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A9F090-2B6F-4923-82B4-4AD47A541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4E4EBA-61C5-4263-AC4B-CCD652384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E438A8-6C76-4AB1-A6E1-04C0CC0F2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5611F5-6B04-4249-8DE1-124CB7A7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642FA29-E33B-419E-B179-13B369CD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CAFD4E-24D2-4E6B-9CF3-4FB04E18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970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6935E-99ED-473A-B3EB-C9EF32B3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3026F6-DEC0-4540-B251-E7E045785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F7AE7F-CD4A-42C8-8851-557D51B5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FAF207-D465-4AD9-BCF6-77854455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735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D4D7DC-FF2F-462F-AFA0-0E173D20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8C44C1-6949-4B46-BF89-1AB4BCB6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D36B3-2821-426E-899F-A35C6D1C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955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EEED5-55F8-4C93-B9F1-797A4489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839EA8-01CD-47F4-9175-479CACC10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834AB2-0FE7-449A-984C-FD37B915E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AC7EB1-70DE-4503-9E37-4EFAF106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89AFF6-59CA-482C-AD85-66EEF38A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835D9C-5F96-431A-8CF2-97CD0709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67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F7699-4A4E-43E8-BDCB-211E8DF4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B0CB63-CB9F-4907-8017-408E472EAB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0DA906-2271-4177-9785-5074FFC42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8B988A-5ABA-4B74-A31B-BC5752CE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6E1798-D83F-4272-A686-20D0089D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529950-76ED-46A1-A8EA-1D2C2C17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398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6D1B22-C5D7-4909-A652-09CC69F3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56D88A-8C7C-41B2-AAAE-0C1C8D194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1ABD2F-FB7C-4913-91A1-EFFA10190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582CD-6013-4B7F-956B-E7E32B731BB3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A157D-C4EE-4F7D-A831-87E2A0E65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EB6270-FB6F-4FB8-8B5E-2FA717398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3CF7A-74B1-4E22-9749-3244340EDE6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131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42">
            <a:extLst>
              <a:ext uri="{FF2B5EF4-FFF2-40B4-BE49-F238E27FC236}">
                <a16:creationId xmlns:a16="http://schemas.microsoft.com/office/drawing/2014/main" id="{434F4A53-8A93-4D63-A55B-B5C186A664BB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6" t="-156449" r="-10284" b="-132217"/>
            </a:stretch>
          </a:blipFill>
        </p:spPr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68E5A48-FCDD-4EFA-875D-0053897D371C}"/>
              </a:ext>
            </a:extLst>
          </p:cNvPr>
          <p:cNvGrpSpPr/>
          <p:nvPr/>
        </p:nvGrpSpPr>
        <p:grpSpPr>
          <a:xfrm>
            <a:off x="1233130" y="2105039"/>
            <a:ext cx="4253269" cy="2181238"/>
            <a:chOff x="424577" y="1086727"/>
            <a:chExt cx="5880869" cy="26975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219CB8DD-94E2-47F2-A615-70A09D50F0ED}"/>
                </a:ext>
              </a:extLst>
            </p:cNvPr>
            <p:cNvGrpSpPr/>
            <p:nvPr/>
          </p:nvGrpSpPr>
          <p:grpSpPr>
            <a:xfrm>
              <a:off x="2218010" y="1086727"/>
              <a:ext cx="4087436" cy="2697526"/>
              <a:chOff x="0" y="-38100"/>
              <a:chExt cx="1864433" cy="1063681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38E389EB-8368-49CD-81D0-13160D87E174}"/>
                  </a:ext>
                </a:extLst>
              </p:cNvPr>
              <p:cNvSpPr/>
              <p:nvPr/>
            </p:nvSpPr>
            <p:spPr>
              <a:xfrm>
                <a:off x="0" y="303"/>
                <a:ext cx="1864433" cy="1025278"/>
              </a:xfrm>
              <a:custGeom>
                <a:avLst/>
                <a:gdLst/>
                <a:ahLst/>
                <a:cxnLst/>
                <a:rect l="l" t="t" r="r" b="b"/>
                <a:pathLst>
                  <a:path w="1864433" h="1020242">
                    <a:moveTo>
                      <a:pt x="119849" y="0"/>
                    </a:moveTo>
                    <a:lnTo>
                      <a:pt x="1744585" y="0"/>
                    </a:lnTo>
                    <a:cubicBezTo>
                      <a:pt x="1810775" y="0"/>
                      <a:pt x="1864433" y="53658"/>
                      <a:pt x="1864433" y="119849"/>
                    </a:cubicBezTo>
                    <a:lnTo>
                      <a:pt x="1864433" y="900393"/>
                    </a:lnTo>
                    <a:cubicBezTo>
                      <a:pt x="1864433" y="966584"/>
                      <a:pt x="1810775" y="1020242"/>
                      <a:pt x="1744585" y="1020242"/>
                    </a:cubicBezTo>
                    <a:lnTo>
                      <a:pt x="119849" y="1020242"/>
                    </a:lnTo>
                    <a:cubicBezTo>
                      <a:pt x="53658" y="1020242"/>
                      <a:pt x="0" y="966584"/>
                      <a:pt x="0" y="900393"/>
                    </a:cubicBezTo>
                    <a:lnTo>
                      <a:pt x="0" y="119849"/>
                    </a:lnTo>
                    <a:cubicBezTo>
                      <a:pt x="0" y="53658"/>
                      <a:pt x="53658" y="0"/>
                      <a:pt x="119849" y="0"/>
                    </a:cubicBezTo>
                    <a:close/>
                  </a:path>
                </a:pathLst>
              </a:custGeom>
              <a:solidFill>
                <a:srgbClr val="E1151A"/>
              </a:solidFill>
            </p:spPr>
            <p:txBody>
              <a:bodyPr/>
              <a:lstStyle/>
              <a:p>
                <a:pPr algn="ctr"/>
                <a:endParaRPr lang="es-PE" sz="2400" dirty="0"/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91B000A1-5C26-4DDF-9AB1-D9813C5088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64433" cy="1058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s-PE" sz="2400" dirty="0"/>
              </a:p>
            </p:txBody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A2E82E0A-08B3-4E37-ABD2-A019C07C711A}"/>
                </a:ext>
              </a:extLst>
            </p:cNvPr>
            <p:cNvGrpSpPr/>
            <p:nvPr/>
          </p:nvGrpSpPr>
          <p:grpSpPr>
            <a:xfrm>
              <a:off x="424577" y="1183351"/>
              <a:ext cx="5108023" cy="2600136"/>
              <a:chOff x="0" y="0"/>
              <a:chExt cx="1816548" cy="1015335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0A56208-367D-49CE-AB1E-8B57AFCB4EDA}"/>
                  </a:ext>
                </a:extLst>
              </p:cNvPr>
              <p:cNvSpPr/>
              <p:nvPr/>
            </p:nvSpPr>
            <p:spPr>
              <a:xfrm>
                <a:off x="0" y="0"/>
                <a:ext cx="1816548" cy="1015335"/>
              </a:xfrm>
              <a:custGeom>
                <a:avLst/>
                <a:gdLst/>
                <a:ahLst/>
                <a:cxnLst/>
                <a:rect l="l" t="t" r="r" b="b"/>
                <a:pathLst>
                  <a:path w="1816548" h="1015335">
                    <a:moveTo>
                      <a:pt x="0" y="0"/>
                    </a:moveTo>
                    <a:lnTo>
                      <a:pt x="1816548" y="0"/>
                    </a:lnTo>
                    <a:lnTo>
                      <a:pt x="1816548" y="1015335"/>
                    </a:lnTo>
                    <a:lnTo>
                      <a:pt x="0" y="1015335"/>
                    </a:lnTo>
                    <a:close/>
                  </a:path>
                </a:pathLst>
              </a:custGeom>
              <a:solidFill>
                <a:srgbClr val="E1151A"/>
              </a:solidFill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0CFADC9E-F2E3-4F30-8A9D-0C6364C5C8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16548" cy="10534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s-PE" sz="2400" dirty="0"/>
              </a:p>
            </p:txBody>
          </p:sp>
        </p:grp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1546D77B-CA6A-4B3F-93DC-F48B77964846}"/>
              </a:ext>
            </a:extLst>
          </p:cNvPr>
          <p:cNvSpPr txBox="1"/>
          <p:nvPr/>
        </p:nvSpPr>
        <p:spPr>
          <a:xfrm>
            <a:off x="1615298" y="2089501"/>
            <a:ext cx="4135797" cy="21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Plataformas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elevadas</a:t>
            </a:r>
            <a:endParaRPr lang="en-US" sz="4800" dirty="0">
              <a:solidFill>
                <a:srgbClr val="FFFFFF"/>
              </a:solidFill>
              <a:latin typeface="Anton" pitchFamily="2" charset="0"/>
              <a:ea typeface="Saira Condensed Bold"/>
              <a:cs typeface="Saira Condensed Bold"/>
              <a:sym typeface="Saira Condensed Bold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F66B2B41-4067-4A7C-AE8D-426ABBB55D75}"/>
              </a:ext>
            </a:extLst>
          </p:cNvPr>
          <p:cNvSpPr/>
          <p:nvPr/>
        </p:nvSpPr>
        <p:spPr>
          <a:xfrm>
            <a:off x="0" y="6640922"/>
            <a:ext cx="12192000" cy="217078"/>
          </a:xfrm>
          <a:custGeom>
            <a:avLst/>
            <a:gdLst/>
            <a:ahLst/>
            <a:cxnLst/>
            <a:rect l="l" t="t" r="r" b="b"/>
            <a:pathLst>
              <a:path w="12442524" h="585835">
                <a:moveTo>
                  <a:pt x="0" y="0"/>
                </a:moveTo>
                <a:lnTo>
                  <a:pt x="12442523" y="0"/>
                </a:lnTo>
                <a:lnTo>
                  <a:pt x="12442523" y="585836"/>
                </a:lnTo>
                <a:lnTo>
                  <a:pt x="0" y="585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098" name="Picture 2" descr="040. Plataforma elevadora móvil de personal. Presencia de líneas eléctricas  en el entorno de la plataforma. Electrocución o caída">
            <a:extLst>
              <a:ext uri="{FF2B5EF4-FFF2-40B4-BE49-F238E27FC236}">
                <a16:creationId xmlns:a16="http://schemas.microsoft.com/office/drawing/2014/main" id="{D3E9C097-DE2D-48A9-ABAE-35B7DD78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26" y="133178"/>
            <a:ext cx="4952811" cy="64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2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CE335C1-CD29-495E-AC92-357CB2C1653C}"/>
              </a:ext>
            </a:extLst>
          </p:cNvPr>
          <p:cNvSpPr/>
          <p:nvPr/>
        </p:nvSpPr>
        <p:spPr>
          <a:xfrm>
            <a:off x="996344" y="2095751"/>
            <a:ext cx="4080982" cy="3981525"/>
          </a:xfrm>
          <a:prstGeom prst="roundRect">
            <a:avLst>
              <a:gd name="adj" fmla="val 609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95316A1-BF94-4B92-AAFD-93A4CA2FBBF1}"/>
              </a:ext>
            </a:extLst>
          </p:cNvPr>
          <p:cNvSpPr txBox="1"/>
          <p:nvPr/>
        </p:nvSpPr>
        <p:spPr>
          <a:xfrm>
            <a:off x="996344" y="2118486"/>
            <a:ext cx="3804256" cy="358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83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Ovo" panose="020B0604020202020204" charset="0"/>
                <a:ea typeface="Saira Condensed Bold"/>
                <a:cs typeface="Saira Condensed Bold"/>
                <a:sym typeface="Saira Condensed Bold"/>
              </a:rPr>
              <a:t>Riesgos: vuelco, atrapamiento, caída.</a:t>
            </a:r>
          </a:p>
          <a:p>
            <a:pPr marL="6883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Ovo" panose="020B0604020202020204" charset="0"/>
                <a:ea typeface="Saira Condensed Bold"/>
                <a:cs typeface="Saira Condensed Bold"/>
                <a:sym typeface="Saira Condensed Bold"/>
              </a:rPr>
              <a:t>Uso de arnés obligatorio.</a:t>
            </a:r>
          </a:p>
          <a:p>
            <a:pPr marL="6883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Ovo" panose="020B0604020202020204" charset="0"/>
                <a:ea typeface="Saira Condensed Bold"/>
                <a:cs typeface="Saira Condensed Bold"/>
                <a:sym typeface="Saira Condensed Bold"/>
              </a:rPr>
              <a:t>Terreno nivelado.</a:t>
            </a:r>
          </a:p>
          <a:p>
            <a:pPr marL="688338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Ovo" panose="020B0604020202020204" charset="0"/>
                <a:ea typeface="Saira Condensed Bold"/>
                <a:cs typeface="Saira Condensed Bold"/>
                <a:sym typeface="Saira Condensed Bold"/>
              </a:rPr>
              <a:t>Inspección </a:t>
            </a:r>
            <a:r>
              <a:rPr lang="es-MX" sz="2400" dirty="0" err="1">
                <a:latin typeface="Ovo" panose="020B0604020202020204" charset="0"/>
                <a:ea typeface="Saira Condensed Bold"/>
                <a:cs typeface="Saira Condensed Bold"/>
                <a:sym typeface="Saira Condensed Bold"/>
              </a:rPr>
              <a:t>pre-uso</a:t>
            </a:r>
            <a:endParaRPr lang="en-US" sz="2400" dirty="0">
              <a:latin typeface="Ovo" panose="020B0604020202020204" charset="0"/>
              <a:ea typeface="Saira Condensed Bold"/>
              <a:cs typeface="Saira Condensed Bold"/>
              <a:sym typeface="Saira Condensed Bold"/>
            </a:endParaRPr>
          </a:p>
        </p:txBody>
      </p:sp>
      <p:sp>
        <p:nvSpPr>
          <p:cNvPr id="15" name="Freeform 42">
            <a:extLst>
              <a:ext uri="{FF2B5EF4-FFF2-40B4-BE49-F238E27FC236}">
                <a16:creationId xmlns:a16="http://schemas.microsoft.com/office/drawing/2014/main" id="{F3C48D05-19EF-4F2B-BAE1-4C42D3D5D36F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6" t="-156449" r="-10284" b="-132217"/>
            </a:stretch>
          </a:blipFill>
        </p:spPr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E2A6DB00-B783-4403-B673-D42072830DE3}"/>
              </a:ext>
            </a:extLst>
          </p:cNvPr>
          <p:cNvSpPr txBox="1"/>
          <p:nvPr/>
        </p:nvSpPr>
        <p:spPr>
          <a:xfrm>
            <a:off x="2925104" y="841843"/>
            <a:ext cx="63417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4F4F4F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PLATAFORMAS ELEVADAS (MEWP)</a:t>
            </a:r>
          </a:p>
        </p:txBody>
      </p:sp>
      <p:pic>
        <p:nvPicPr>
          <p:cNvPr id="3074" name="Picture 2" descr="Repuestos para plataformas elevadoras | TVH Latin America">
            <a:extLst>
              <a:ext uri="{FF2B5EF4-FFF2-40B4-BE49-F238E27FC236}">
                <a16:creationId xmlns:a16="http://schemas.microsoft.com/office/drawing/2014/main" id="{44AF9553-5399-4C46-A694-A2D104C1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30" y="2118486"/>
            <a:ext cx="6449993" cy="42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8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CE335C1-CD29-495E-AC92-357CB2C1653C}"/>
              </a:ext>
            </a:extLst>
          </p:cNvPr>
          <p:cNvSpPr/>
          <p:nvPr/>
        </p:nvSpPr>
        <p:spPr>
          <a:xfrm>
            <a:off x="2790419" y="1841108"/>
            <a:ext cx="6341792" cy="4175049"/>
          </a:xfrm>
          <a:prstGeom prst="roundRect">
            <a:avLst>
              <a:gd name="adj" fmla="val 609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Freeform 42">
            <a:extLst>
              <a:ext uri="{FF2B5EF4-FFF2-40B4-BE49-F238E27FC236}">
                <a16:creationId xmlns:a16="http://schemas.microsoft.com/office/drawing/2014/main" id="{F3C48D05-19EF-4F2B-BAE1-4C42D3D5D36F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56" t="-156449" r="-10284" b="-132217"/>
            </a:stretch>
          </a:blipFill>
        </p:spPr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E2A6DB00-B783-4403-B673-D42072830DE3}"/>
              </a:ext>
            </a:extLst>
          </p:cNvPr>
          <p:cNvSpPr txBox="1"/>
          <p:nvPr/>
        </p:nvSpPr>
        <p:spPr>
          <a:xfrm>
            <a:off x="2925104" y="841843"/>
            <a:ext cx="63417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4F4F4F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PLATAFORMAS ELEVADAS (MEWP)</a:t>
            </a:r>
          </a:p>
        </p:txBody>
      </p:sp>
      <p:pic>
        <p:nvPicPr>
          <p:cNvPr id="2" name="videoplayback (7)">
            <a:hlinkClick r:id="" action="ppaction://media"/>
            <a:extLst>
              <a:ext uri="{FF2B5EF4-FFF2-40B4-BE49-F238E27FC236}">
                <a16:creationId xmlns:a16="http://schemas.microsoft.com/office/drawing/2014/main" id="{DC515133-2C33-45AF-B8FB-A296A565CD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200" end="10453.97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5715" y="2057400"/>
            <a:ext cx="5868365" cy="3300956"/>
          </a:xfrm>
          <a:prstGeom prst="rect">
            <a:avLst/>
          </a:prstGeom>
        </p:spPr>
      </p:pic>
      <p:sp>
        <p:nvSpPr>
          <p:cNvPr id="8" name="Freeform 42">
            <a:extLst>
              <a:ext uri="{FF2B5EF4-FFF2-40B4-BE49-F238E27FC236}">
                <a16:creationId xmlns:a16="http://schemas.microsoft.com/office/drawing/2014/main" id="{876FAA45-7647-46D0-8B0B-1ACAF5AE23FD}"/>
              </a:ext>
            </a:extLst>
          </p:cNvPr>
          <p:cNvSpPr/>
          <p:nvPr/>
        </p:nvSpPr>
        <p:spPr>
          <a:xfrm>
            <a:off x="3191781" y="2219446"/>
            <a:ext cx="1195025" cy="373284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56" t="-156449" r="-10284" b="-132217"/>
            </a:stretch>
          </a:blipFill>
        </p:spPr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285158D-3B22-4317-B095-A11757D6E3E7}"/>
              </a:ext>
            </a:extLst>
          </p:cNvPr>
          <p:cNvSpPr/>
          <p:nvPr/>
        </p:nvSpPr>
        <p:spPr>
          <a:xfrm>
            <a:off x="3981690" y="6108837"/>
            <a:ext cx="4386806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7832C54-A9A5-492D-9898-AAC02F982083}"/>
              </a:ext>
            </a:extLst>
          </p:cNvPr>
          <p:cNvSpPr txBox="1"/>
          <p:nvPr/>
        </p:nvSpPr>
        <p:spPr>
          <a:xfrm>
            <a:off x="4117515" y="6096459"/>
            <a:ext cx="4169957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Video: Caída desde una plataforma elevada</a:t>
            </a:r>
          </a:p>
        </p:txBody>
      </p:sp>
    </p:spTree>
    <p:extLst>
      <p:ext uri="{BB962C8B-B14F-4D97-AF65-F5344CB8AC3E}">
        <p14:creationId xmlns:p14="http://schemas.microsoft.com/office/powerpoint/2010/main" val="7635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Panorámica</PresentationFormat>
  <Paragraphs>8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Anton</vt:lpstr>
      <vt:lpstr>Arial</vt:lpstr>
      <vt:lpstr>Calibri</vt:lpstr>
      <vt:lpstr>Calibri Light</vt:lpstr>
      <vt:lpstr>Ovo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</dc:creator>
  <cp:lastModifiedBy>Sebastian</cp:lastModifiedBy>
  <cp:revision>1</cp:revision>
  <dcterms:created xsi:type="dcterms:W3CDTF">2026-04-16T22:21:57Z</dcterms:created>
  <dcterms:modified xsi:type="dcterms:W3CDTF">2026-04-16T22:22:10Z</dcterms:modified>
</cp:coreProperties>
</file>