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5" r:id="rId2"/>
    <p:sldId id="285" r:id="rId3"/>
    <p:sldId id="286" r:id="rId4"/>
    <p:sldId id="306" r:id="rId5"/>
    <p:sldId id="307" r:id="rId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49B30-47B7-40F7-9DD3-6D943A2522FF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7482F-14E9-465E-9298-DC5D2377398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486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DS 024 implica que: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Debe existir un </a:t>
            </a:r>
            <a:r>
              <a:rPr lang="es-MX" b="0" dirty="0"/>
              <a:t>plan de rescate en altura documentado 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El rescate debe ser: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b="0" dirty="0"/>
              <a:t>Rápido y oportuno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Sin depender de ayuda externa 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Debe estar integrado al sistema de seguridad de la empresa 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F4EA-96F4-4EF2-A4FD-B5B433FFEE00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280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dirty="0"/>
              <a:t>Personal capacitado para rescate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Debe haber: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Personal </a:t>
            </a:r>
            <a:r>
              <a:rPr lang="es-MX" b="0" dirty="0"/>
              <a:t>entrenado en rescate en altura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Responsables designados 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Capacitación obligatoria en: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Uso de equipos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Maniobras de rescate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Primeros auxilios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F4EA-96F4-4EF2-A4FD-B5B433FFEE00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873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dirty="0"/>
              <a:t>Personal capacitado para rescate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Debe haber: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Personal </a:t>
            </a:r>
            <a:r>
              <a:rPr lang="es-MX" b="0" dirty="0"/>
              <a:t>entrenado en rescate en altura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Responsables designados 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Capacitación obligatoria en: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Uso de equipos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Maniobras de rescate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Primeros auxilios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F4EA-96F4-4EF2-A4FD-B5B433FFEE00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700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dirty="0"/>
              <a:t>Personal capacitado para rescate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Debe haber: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Personal </a:t>
            </a:r>
            <a:r>
              <a:rPr lang="es-MX" b="0" dirty="0"/>
              <a:t>entrenado en rescate en altura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Responsables designados 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dirty="0"/>
              <a:t>- Capacitación obligatoria en: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Uso de equipos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Maniobras de rescate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Primeros auxilios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F4EA-96F4-4EF2-A4FD-B5B433FFEE00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6759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04B60-2EDF-4B39-9554-EC5439041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6AB67F-4925-4270-8CFE-E40C8FB0B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04FC23-B7CE-4849-8406-5741D808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26F7B-0009-4175-8F4C-945060FF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A16B1A-B514-4668-A0C0-530576D6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15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340C8-0556-424A-9EEF-B085C5450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AEC76E-B17F-4BDF-AD3A-FDF00C2FD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7C19F9-5523-42B8-87AF-591F4069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F42AB4-F416-4808-AFCB-46FD1543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D1069-12C5-4E59-8C6B-51432540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039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2B66E4-0382-4D26-AC4D-F3CC19FDA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5666D3-6BC8-4696-AD1B-33AEF97D1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DE19B-469D-488F-84CD-B61D8218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F1AD43-C7F2-42B1-8272-3C710B81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A524B8-000C-483E-9554-3755966D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605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4E4FC-D426-4D2B-8348-EB441ADE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6CCFA-3480-48C9-B7DF-0BD9EF6A5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0B1737-B9AD-4008-A907-C10A0995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B35A77-16A1-4364-B015-F6117C39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241EBF-7AFF-4A2A-923C-5E3F8104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81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D5EDB-70B3-4039-8B1B-F625528D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ADE734-0E58-44C3-A6D1-7C7C78324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DCF79F-F762-4F01-9E07-4B669B3D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D42A9-E9ED-4AB7-BDEA-47AE31FA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D3CE37-05DD-4964-9038-E83F6F7A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52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70943E-1356-4EF7-8C6C-75C28E34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DA59BF-A76C-4AC6-8FF9-142ECCAD4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CB05AC-A3D2-4691-8EEB-C8FBFB8EE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E8FD8F-52E5-4437-B80B-A8648285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805369-E35D-4D99-97F1-DAF7DC61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F8E29B-E9D9-43B8-A58F-FF1E8BC98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540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14B54-FF3B-4A48-96B9-D37F3F1F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6C73C5-1F0F-43DC-A8F8-452EDF4AB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055E17-7B40-4AFA-8433-76C9B35F0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116446-6543-46F2-A38D-00D252303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9D825B-7654-4F3D-AE2B-F87AF1332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3C7378-63E3-4C4C-A082-C9E3B2A7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6EB07D-23D9-4056-B838-E5B03BF7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04FABF-864D-471A-AF40-86281FC7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739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27023C-95FA-4AB3-AAC0-D6EA4E75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895EB1-95A3-42F1-AD15-591DB8D1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32ACB55-6375-4F67-B075-AD63EF75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DC7509-F6F1-47C7-94BA-57B2C5E3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232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4B24E7-8BD3-4A64-8111-702C111A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2AD087-C0CD-4366-B7CC-48B5CE64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C2AED8-144B-4579-BBF5-A1D8C05D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268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53183-9BFF-4BD1-A935-E3B28FA7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B422FD-7979-47CE-90F3-58EDCCA5E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29F47C-3F5C-4C0E-A94D-A5C252863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557642-0246-4509-8AC6-EA6378D4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0FAFE-B45A-4765-A44A-9F7E6374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4000E7-9E5C-445B-AEE2-74FE24BA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47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60083-0A4E-4EFA-86D4-397AF1D9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B11DB8-0B56-4304-AF60-4A3E1155B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7C19C8-02B5-41D0-8F8D-8B09B4698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C5C158-6A14-4BB1-831C-118448E7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724D72-1AFC-42A0-9B53-0C68A579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E2607F-5110-4BE3-AB9F-FE587744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812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748FB0-A8F3-4F1C-A47F-3B618FA2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2394C4-543C-4306-B3AB-F0A0A0A04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72BFA9-6463-4A4C-A40E-C5CED0AE6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48670-9D58-46DF-BD18-0D2F93D6C299}" type="datetimeFigureOut">
              <a:rPr lang="es-PE" smtClean="0"/>
              <a:t>16/04/2026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B548DF-5534-4C03-938D-EA360FB69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603EA4-8B26-4669-A760-8AF4E92C5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AE36F-BD03-4363-8953-06B3525205B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029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42">
            <a:extLst>
              <a:ext uri="{FF2B5EF4-FFF2-40B4-BE49-F238E27FC236}">
                <a16:creationId xmlns:a16="http://schemas.microsoft.com/office/drawing/2014/main" id="{434F4A53-8A93-4D63-A55B-B5C186A664BB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6" t="-156449" r="-10284" b="-132217"/>
            </a:stretch>
          </a:blipFill>
        </p:spPr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68E5A48-FCDD-4EFA-875D-0053897D371C}"/>
              </a:ext>
            </a:extLst>
          </p:cNvPr>
          <p:cNvGrpSpPr/>
          <p:nvPr/>
        </p:nvGrpSpPr>
        <p:grpSpPr>
          <a:xfrm>
            <a:off x="1233130" y="2105039"/>
            <a:ext cx="4862870" cy="1027076"/>
            <a:chOff x="424577" y="1086727"/>
            <a:chExt cx="5880869" cy="26975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219CB8DD-94E2-47F2-A615-70A09D50F0ED}"/>
                </a:ext>
              </a:extLst>
            </p:cNvPr>
            <p:cNvGrpSpPr/>
            <p:nvPr/>
          </p:nvGrpSpPr>
          <p:grpSpPr>
            <a:xfrm>
              <a:off x="2218010" y="1086727"/>
              <a:ext cx="4087436" cy="2697526"/>
              <a:chOff x="0" y="-38100"/>
              <a:chExt cx="1864433" cy="1063681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38E389EB-8368-49CD-81D0-13160D87E174}"/>
                  </a:ext>
                </a:extLst>
              </p:cNvPr>
              <p:cNvSpPr/>
              <p:nvPr/>
            </p:nvSpPr>
            <p:spPr>
              <a:xfrm>
                <a:off x="0" y="303"/>
                <a:ext cx="1864433" cy="1025278"/>
              </a:xfrm>
              <a:custGeom>
                <a:avLst/>
                <a:gdLst/>
                <a:ahLst/>
                <a:cxnLst/>
                <a:rect l="l" t="t" r="r" b="b"/>
                <a:pathLst>
                  <a:path w="1864433" h="1020242">
                    <a:moveTo>
                      <a:pt x="119849" y="0"/>
                    </a:moveTo>
                    <a:lnTo>
                      <a:pt x="1744585" y="0"/>
                    </a:lnTo>
                    <a:cubicBezTo>
                      <a:pt x="1810775" y="0"/>
                      <a:pt x="1864433" y="53658"/>
                      <a:pt x="1864433" y="119849"/>
                    </a:cubicBezTo>
                    <a:lnTo>
                      <a:pt x="1864433" y="900393"/>
                    </a:lnTo>
                    <a:cubicBezTo>
                      <a:pt x="1864433" y="966584"/>
                      <a:pt x="1810775" y="1020242"/>
                      <a:pt x="1744585" y="1020242"/>
                    </a:cubicBezTo>
                    <a:lnTo>
                      <a:pt x="119849" y="1020242"/>
                    </a:lnTo>
                    <a:cubicBezTo>
                      <a:pt x="53658" y="1020242"/>
                      <a:pt x="0" y="966584"/>
                      <a:pt x="0" y="900393"/>
                    </a:cubicBezTo>
                    <a:lnTo>
                      <a:pt x="0" y="119849"/>
                    </a:lnTo>
                    <a:cubicBezTo>
                      <a:pt x="0" y="53658"/>
                      <a:pt x="53658" y="0"/>
                      <a:pt x="119849" y="0"/>
                    </a:cubicBezTo>
                    <a:close/>
                  </a:path>
                </a:pathLst>
              </a:custGeom>
              <a:solidFill>
                <a:srgbClr val="E1151A"/>
              </a:solidFill>
            </p:spPr>
            <p:txBody>
              <a:bodyPr/>
              <a:lstStyle/>
              <a:p>
                <a:pPr algn="ctr"/>
                <a:endParaRPr lang="es-PE" sz="2400" dirty="0"/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91B000A1-5C26-4DDF-9AB1-D9813C50882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64433" cy="1058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s-PE" sz="2400" dirty="0"/>
              </a:p>
            </p:txBody>
          </p:sp>
        </p:grpSp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A2E82E0A-08B3-4E37-ABD2-A019C07C711A}"/>
                </a:ext>
              </a:extLst>
            </p:cNvPr>
            <p:cNvGrpSpPr/>
            <p:nvPr/>
          </p:nvGrpSpPr>
          <p:grpSpPr>
            <a:xfrm>
              <a:off x="424577" y="1183351"/>
              <a:ext cx="5108023" cy="2600136"/>
              <a:chOff x="0" y="0"/>
              <a:chExt cx="1816548" cy="1015335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0A56208-367D-49CE-AB1E-8B57AFCB4EDA}"/>
                  </a:ext>
                </a:extLst>
              </p:cNvPr>
              <p:cNvSpPr/>
              <p:nvPr/>
            </p:nvSpPr>
            <p:spPr>
              <a:xfrm>
                <a:off x="0" y="0"/>
                <a:ext cx="1816548" cy="1015335"/>
              </a:xfrm>
              <a:custGeom>
                <a:avLst/>
                <a:gdLst/>
                <a:ahLst/>
                <a:cxnLst/>
                <a:rect l="l" t="t" r="r" b="b"/>
                <a:pathLst>
                  <a:path w="1816548" h="1015335">
                    <a:moveTo>
                      <a:pt x="0" y="0"/>
                    </a:moveTo>
                    <a:lnTo>
                      <a:pt x="1816548" y="0"/>
                    </a:lnTo>
                    <a:lnTo>
                      <a:pt x="1816548" y="1015335"/>
                    </a:lnTo>
                    <a:lnTo>
                      <a:pt x="0" y="1015335"/>
                    </a:lnTo>
                    <a:close/>
                  </a:path>
                </a:pathLst>
              </a:custGeom>
              <a:solidFill>
                <a:srgbClr val="E1151A"/>
              </a:solidFill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0CFADC9E-F2E3-4F30-8A9D-0C6364C5C8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816548" cy="10534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lang="es-PE" sz="2400" dirty="0"/>
              </a:p>
            </p:txBody>
          </p:sp>
        </p:grp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1546D77B-CA6A-4B3F-93DC-F48B77964846}"/>
              </a:ext>
            </a:extLst>
          </p:cNvPr>
          <p:cNvSpPr txBox="1"/>
          <p:nvPr/>
        </p:nvSpPr>
        <p:spPr>
          <a:xfrm>
            <a:off x="1391523" y="2040156"/>
            <a:ext cx="4785502" cy="102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Rescate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en</a:t>
            </a:r>
            <a:r>
              <a:rPr lang="en-US" sz="4800" dirty="0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nton" pitchFamily="2" charset="0"/>
                <a:ea typeface="Saira Condensed Bold"/>
                <a:cs typeface="Saira Condensed Bold"/>
                <a:sym typeface="Saira Condensed Bold"/>
              </a:rPr>
              <a:t>altura</a:t>
            </a:r>
            <a:endParaRPr lang="en-US" sz="4800" dirty="0">
              <a:solidFill>
                <a:srgbClr val="FFFFFF"/>
              </a:solidFill>
              <a:latin typeface="Anton" pitchFamily="2" charset="0"/>
              <a:ea typeface="Saira Condensed Bold"/>
              <a:cs typeface="Saira Condensed Bold"/>
              <a:sym typeface="Saira Condensed Bold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B0570CE-3E12-42D5-A8A1-C0576F1EF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72"/>
          <a:stretch/>
        </p:blipFill>
        <p:spPr>
          <a:xfrm>
            <a:off x="6864267" y="-11568"/>
            <a:ext cx="5236519" cy="6869568"/>
          </a:xfrm>
          <a:prstGeom prst="rect">
            <a:avLst/>
          </a:prstGeom>
        </p:spPr>
      </p:pic>
      <p:sp>
        <p:nvSpPr>
          <p:cNvPr id="13" name="Freeform 17">
            <a:extLst>
              <a:ext uri="{FF2B5EF4-FFF2-40B4-BE49-F238E27FC236}">
                <a16:creationId xmlns:a16="http://schemas.microsoft.com/office/drawing/2014/main" id="{F66B2B41-4067-4A7C-AE8D-426ABBB55D75}"/>
              </a:ext>
            </a:extLst>
          </p:cNvPr>
          <p:cNvSpPr/>
          <p:nvPr/>
        </p:nvSpPr>
        <p:spPr>
          <a:xfrm>
            <a:off x="0" y="6640922"/>
            <a:ext cx="12192000" cy="217078"/>
          </a:xfrm>
          <a:custGeom>
            <a:avLst/>
            <a:gdLst/>
            <a:ahLst/>
            <a:cxnLst/>
            <a:rect l="l" t="t" r="r" b="b"/>
            <a:pathLst>
              <a:path w="12442524" h="585835">
                <a:moveTo>
                  <a:pt x="0" y="0"/>
                </a:moveTo>
                <a:lnTo>
                  <a:pt x="12442523" y="0"/>
                </a:lnTo>
                <a:lnTo>
                  <a:pt x="12442523" y="585836"/>
                </a:lnTo>
                <a:lnTo>
                  <a:pt x="0" y="58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425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150E9A-EB3A-4D12-92D8-370858BE7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493" y="1889760"/>
            <a:ext cx="1656299" cy="3688080"/>
          </a:xfrm>
          <a:prstGeom prst="rect">
            <a:avLst/>
          </a:prstGeom>
        </p:spPr>
      </p:pic>
      <p:sp>
        <p:nvSpPr>
          <p:cNvPr id="3" name="Freeform 42">
            <a:extLst>
              <a:ext uri="{FF2B5EF4-FFF2-40B4-BE49-F238E27FC236}">
                <a16:creationId xmlns:a16="http://schemas.microsoft.com/office/drawing/2014/main" id="{4327E775-35A9-4509-833E-8793144EBFF5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56" t="-156449" r="-10284" b="-132217"/>
            </a:stretch>
          </a:blipFill>
        </p:spPr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290AF0-6D6F-4400-B931-8C3864F01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44" r="13111"/>
          <a:stretch/>
        </p:blipFill>
        <p:spPr>
          <a:xfrm>
            <a:off x="6776720" y="1630680"/>
            <a:ext cx="3025106" cy="417576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2F6575A-E4E4-43C1-B448-A91DB2E5FB17}"/>
              </a:ext>
            </a:extLst>
          </p:cNvPr>
          <p:cNvSpPr/>
          <p:nvPr/>
        </p:nvSpPr>
        <p:spPr>
          <a:xfrm>
            <a:off x="2693089" y="1717040"/>
            <a:ext cx="3025106" cy="4003040"/>
          </a:xfrm>
          <a:prstGeom prst="roundRect">
            <a:avLst/>
          </a:prstGeom>
          <a:noFill/>
          <a:ln w="28575">
            <a:solidFill>
              <a:srgbClr val="E11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6168EDB-E99D-425E-B21E-93FECEDDA32A}"/>
              </a:ext>
            </a:extLst>
          </p:cNvPr>
          <p:cNvSpPr/>
          <p:nvPr/>
        </p:nvSpPr>
        <p:spPr>
          <a:xfrm>
            <a:off x="2891371" y="5835236"/>
            <a:ext cx="2733040" cy="472440"/>
          </a:xfrm>
          <a:prstGeom prst="roundRect">
            <a:avLst/>
          </a:prstGeom>
          <a:solidFill>
            <a:srgbClr val="E1151A"/>
          </a:solidFill>
          <a:ln>
            <a:solidFill>
              <a:srgbClr val="E11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8E53FA9-82CC-4639-8F5D-31F01C277B42}"/>
              </a:ext>
            </a:extLst>
          </p:cNvPr>
          <p:cNvSpPr txBox="1"/>
          <p:nvPr/>
        </p:nvSpPr>
        <p:spPr>
          <a:xfrm>
            <a:off x="3298008" y="5831840"/>
            <a:ext cx="2218872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Rescate con polipasto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7A07108-4694-41FC-99FE-6023AE0AF85C}"/>
              </a:ext>
            </a:extLst>
          </p:cNvPr>
          <p:cNvSpPr/>
          <p:nvPr/>
        </p:nvSpPr>
        <p:spPr>
          <a:xfrm>
            <a:off x="6932463" y="5836948"/>
            <a:ext cx="2733040" cy="472440"/>
          </a:xfrm>
          <a:prstGeom prst="roundRect">
            <a:avLst/>
          </a:prstGeom>
          <a:solidFill>
            <a:srgbClr val="E1151A"/>
          </a:solidFill>
          <a:ln>
            <a:solidFill>
              <a:srgbClr val="E11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5B6BF542-8ECC-497A-943B-80B64AC9F048}"/>
              </a:ext>
            </a:extLst>
          </p:cNvPr>
          <p:cNvSpPr txBox="1"/>
          <p:nvPr/>
        </p:nvSpPr>
        <p:spPr>
          <a:xfrm>
            <a:off x="7349260" y="5843712"/>
            <a:ext cx="2083449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Rescate con retráctil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315AA8-5821-480E-9228-697CE4118922}"/>
              </a:ext>
            </a:extLst>
          </p:cNvPr>
          <p:cNvSpPr txBox="1"/>
          <p:nvPr/>
        </p:nvSpPr>
        <p:spPr>
          <a:xfrm>
            <a:off x="4300332" y="583559"/>
            <a:ext cx="414624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dirty="0">
                <a:solidFill>
                  <a:srgbClr val="4F4F4F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RESCATE EN ALTURA</a:t>
            </a:r>
          </a:p>
        </p:txBody>
      </p:sp>
    </p:spTree>
    <p:extLst>
      <p:ext uri="{BB962C8B-B14F-4D97-AF65-F5344CB8AC3E}">
        <p14:creationId xmlns:p14="http://schemas.microsoft.com/office/powerpoint/2010/main" val="2600894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8543A3-A80B-4741-B823-1F9302692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1" r="10971"/>
          <a:stretch/>
        </p:blipFill>
        <p:spPr>
          <a:xfrm>
            <a:off x="640079" y="1997076"/>
            <a:ext cx="5120640" cy="36766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046814-BB4E-4E83-B9B9-6BFAAC545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2" y="2058036"/>
            <a:ext cx="5386388" cy="3590925"/>
          </a:xfrm>
          <a:prstGeom prst="rect">
            <a:avLst/>
          </a:prstGeom>
        </p:spPr>
      </p:pic>
      <p:sp>
        <p:nvSpPr>
          <p:cNvPr id="4" name="Freeform 42">
            <a:extLst>
              <a:ext uri="{FF2B5EF4-FFF2-40B4-BE49-F238E27FC236}">
                <a16:creationId xmlns:a16="http://schemas.microsoft.com/office/drawing/2014/main" id="{104F1F2A-6F40-41DD-92C4-EE3089C5442C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56" t="-156449" r="-10284" b="-132217"/>
            </a:stretch>
          </a:blipFill>
        </p:spPr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9CCC0E9-E1FC-48C0-8953-790AF561B3D6}"/>
              </a:ext>
            </a:extLst>
          </p:cNvPr>
          <p:cNvSpPr/>
          <p:nvPr/>
        </p:nvSpPr>
        <p:spPr>
          <a:xfrm>
            <a:off x="1733131" y="5607686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8E60EC48-526B-4C14-9C8C-C9280CB41D0A}"/>
              </a:ext>
            </a:extLst>
          </p:cNvPr>
          <p:cNvSpPr txBox="1"/>
          <p:nvPr/>
        </p:nvSpPr>
        <p:spPr>
          <a:xfrm>
            <a:off x="2028008" y="5604290"/>
            <a:ext cx="3552938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Rescate desde escalera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B1B3459-F39B-4C3C-A946-BDAEF26E1A0C}"/>
              </a:ext>
            </a:extLst>
          </p:cNvPr>
          <p:cNvSpPr/>
          <p:nvPr/>
        </p:nvSpPr>
        <p:spPr>
          <a:xfrm>
            <a:off x="7534491" y="5601971"/>
            <a:ext cx="2733040" cy="472440"/>
          </a:xfrm>
          <a:prstGeom prst="roundRect">
            <a:avLst/>
          </a:prstGeom>
          <a:solidFill>
            <a:srgbClr val="4F4F4F"/>
          </a:solidFill>
          <a:ln>
            <a:solidFill>
              <a:srgbClr val="4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0B950DF-6236-4CF5-B4E7-20A0D3CA3FC6}"/>
              </a:ext>
            </a:extLst>
          </p:cNvPr>
          <p:cNvSpPr txBox="1"/>
          <p:nvPr/>
        </p:nvSpPr>
        <p:spPr>
          <a:xfrm>
            <a:off x="7768408" y="5598575"/>
            <a:ext cx="3552938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Rescate desde andamios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A02F77E-1215-4CB4-9F17-D522950A7C62}"/>
              </a:ext>
            </a:extLst>
          </p:cNvPr>
          <p:cNvSpPr txBox="1"/>
          <p:nvPr/>
        </p:nvSpPr>
        <p:spPr>
          <a:xfrm>
            <a:off x="4127602" y="593486"/>
            <a:ext cx="393679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E1151A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RESCATE EN ALTURA</a:t>
            </a:r>
          </a:p>
        </p:txBody>
      </p:sp>
    </p:spTree>
    <p:extLst>
      <p:ext uri="{BB962C8B-B14F-4D97-AF65-F5344CB8AC3E}">
        <p14:creationId xmlns:p14="http://schemas.microsoft.com/office/powerpoint/2010/main" val="223434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D3EB47B-E2CC-45E5-9005-A47D43996401}"/>
              </a:ext>
            </a:extLst>
          </p:cNvPr>
          <p:cNvSpPr/>
          <p:nvPr/>
        </p:nvSpPr>
        <p:spPr>
          <a:xfrm>
            <a:off x="2939970" y="1194663"/>
            <a:ext cx="6157731" cy="5084227"/>
          </a:xfrm>
          <a:prstGeom prst="roundRect">
            <a:avLst>
              <a:gd name="adj" fmla="val 528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104F1F2A-6F40-41DD-92C4-EE3089C5442C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56" t="-156449" r="-10284" b="-132217"/>
            </a:stretch>
          </a:blipFill>
        </p:spPr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C2BAEE4-22B5-4871-9520-A4F47E158238}"/>
              </a:ext>
            </a:extLst>
          </p:cNvPr>
          <p:cNvGrpSpPr/>
          <p:nvPr/>
        </p:nvGrpSpPr>
        <p:grpSpPr>
          <a:xfrm>
            <a:off x="4172092" y="5966008"/>
            <a:ext cx="3847815" cy="475836"/>
            <a:chOff x="3399885" y="5598575"/>
            <a:chExt cx="3847815" cy="475836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9CCC0E9-E1FC-48C0-8953-790AF561B3D6}"/>
                </a:ext>
              </a:extLst>
            </p:cNvPr>
            <p:cNvSpPr/>
            <p:nvPr/>
          </p:nvSpPr>
          <p:spPr>
            <a:xfrm>
              <a:off x="3399885" y="5601971"/>
              <a:ext cx="3672248" cy="472440"/>
            </a:xfrm>
            <a:prstGeom prst="roundRect">
              <a:avLst/>
            </a:prstGeom>
            <a:solidFill>
              <a:srgbClr val="4F4F4F"/>
            </a:solidFill>
            <a:ln>
              <a:solidFill>
                <a:srgbClr val="4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8E60EC48-526B-4C14-9C8C-C9280CB41D0A}"/>
                </a:ext>
              </a:extLst>
            </p:cNvPr>
            <p:cNvSpPr txBox="1"/>
            <p:nvPr/>
          </p:nvSpPr>
          <p:spPr>
            <a:xfrm>
              <a:off x="3694762" y="5598575"/>
              <a:ext cx="3552938" cy="3725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dirty="0">
                  <a:solidFill>
                    <a:srgbClr val="FFFFFF"/>
                  </a:solidFill>
                  <a:latin typeface="Ovo" panose="020B0604020202020204" charset="0"/>
                  <a:ea typeface="Poppins"/>
                  <a:cs typeface="Poppins"/>
                  <a:sym typeface="Poppins"/>
                </a:rPr>
                <a:t>Rescate desde escalera extensible</a:t>
              </a:r>
            </a:p>
          </p:txBody>
        </p:sp>
      </p:grpSp>
      <p:sp>
        <p:nvSpPr>
          <p:cNvPr id="8" name="TextBox 16">
            <a:extLst>
              <a:ext uri="{FF2B5EF4-FFF2-40B4-BE49-F238E27FC236}">
                <a16:creationId xmlns:a16="http://schemas.microsoft.com/office/drawing/2014/main" id="{60B950DF-6236-4CF5-B4E7-20A0D3CA3FC6}"/>
              </a:ext>
            </a:extLst>
          </p:cNvPr>
          <p:cNvSpPr txBox="1"/>
          <p:nvPr/>
        </p:nvSpPr>
        <p:spPr>
          <a:xfrm>
            <a:off x="7768408" y="5598575"/>
            <a:ext cx="3552938" cy="37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FFFFFF"/>
                </a:solidFill>
                <a:latin typeface="Ovo" panose="020B0604020202020204" charset="0"/>
                <a:ea typeface="Poppins"/>
                <a:cs typeface="Poppins"/>
                <a:sym typeface="Poppins"/>
              </a:rPr>
              <a:t>Rescate desde andamios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BA02F77E-1215-4CB4-9F17-D522950A7C62}"/>
              </a:ext>
            </a:extLst>
          </p:cNvPr>
          <p:cNvSpPr txBox="1"/>
          <p:nvPr/>
        </p:nvSpPr>
        <p:spPr>
          <a:xfrm>
            <a:off x="3568510" y="579110"/>
            <a:ext cx="50549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E1151A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VIDEO RESCATE EN ALTURA</a:t>
            </a:r>
          </a:p>
        </p:txBody>
      </p:sp>
      <p:pic>
        <p:nvPicPr>
          <p:cNvPr id="9" name="videoplayback (5)">
            <a:hlinkClick r:id="" action="ppaction://media"/>
            <a:extLst>
              <a:ext uri="{FF2B5EF4-FFF2-40B4-BE49-F238E27FC236}">
                <a16:creationId xmlns:a16="http://schemas.microsoft.com/office/drawing/2014/main" id="{C3E78AD3-0664-457A-800E-21417FB7BD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 end="4582.1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2442" y="1427476"/>
            <a:ext cx="5251048" cy="393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D3EB47B-E2CC-45E5-9005-A47D43996401}"/>
              </a:ext>
            </a:extLst>
          </p:cNvPr>
          <p:cNvSpPr/>
          <p:nvPr/>
        </p:nvSpPr>
        <p:spPr>
          <a:xfrm>
            <a:off x="2939970" y="1194663"/>
            <a:ext cx="6157731" cy="5084227"/>
          </a:xfrm>
          <a:prstGeom prst="roundRect">
            <a:avLst>
              <a:gd name="adj" fmla="val 5285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104F1F2A-6F40-41DD-92C4-EE3089C5442C}"/>
              </a:ext>
            </a:extLst>
          </p:cNvPr>
          <p:cNvSpPr/>
          <p:nvPr/>
        </p:nvSpPr>
        <p:spPr>
          <a:xfrm>
            <a:off x="354053" y="240315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56" t="-156449" r="-10284" b="-132217"/>
            </a:stretch>
          </a:blipFill>
        </p:spPr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C2BAEE4-22B5-4871-9520-A4F47E158238}"/>
              </a:ext>
            </a:extLst>
          </p:cNvPr>
          <p:cNvGrpSpPr/>
          <p:nvPr/>
        </p:nvGrpSpPr>
        <p:grpSpPr>
          <a:xfrm>
            <a:off x="3657600" y="5966008"/>
            <a:ext cx="4965890" cy="788036"/>
            <a:chOff x="3399885" y="5598575"/>
            <a:chExt cx="3847815" cy="788036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9CCC0E9-E1FC-48C0-8953-790AF561B3D6}"/>
                </a:ext>
              </a:extLst>
            </p:cNvPr>
            <p:cNvSpPr/>
            <p:nvPr/>
          </p:nvSpPr>
          <p:spPr>
            <a:xfrm>
              <a:off x="3399885" y="5601971"/>
              <a:ext cx="3672248" cy="472440"/>
            </a:xfrm>
            <a:prstGeom prst="roundRect">
              <a:avLst/>
            </a:prstGeom>
            <a:solidFill>
              <a:srgbClr val="4F4F4F"/>
            </a:solidFill>
            <a:ln>
              <a:solidFill>
                <a:srgbClr val="4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8E60EC48-526B-4C14-9C8C-C9280CB41D0A}"/>
                </a:ext>
              </a:extLst>
            </p:cNvPr>
            <p:cNvSpPr txBox="1"/>
            <p:nvPr/>
          </p:nvSpPr>
          <p:spPr>
            <a:xfrm>
              <a:off x="3694762" y="5598575"/>
              <a:ext cx="3552938" cy="7880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dirty="0">
                  <a:solidFill>
                    <a:srgbClr val="FFFFFF"/>
                  </a:solidFill>
                  <a:latin typeface="Ovo" panose="020B0604020202020204" charset="0"/>
                  <a:ea typeface="Poppins"/>
                  <a:cs typeface="Poppins"/>
                  <a:sym typeface="Poppins"/>
                </a:rPr>
                <a:t>Rescate victima con dispositivo de descenso</a:t>
              </a:r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BA02F77E-1215-4CB4-9F17-D522950A7C62}"/>
              </a:ext>
            </a:extLst>
          </p:cNvPr>
          <p:cNvSpPr txBox="1"/>
          <p:nvPr/>
        </p:nvSpPr>
        <p:spPr>
          <a:xfrm>
            <a:off x="3568510" y="579110"/>
            <a:ext cx="50549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E1151A"/>
                </a:solidFill>
                <a:latin typeface="Anton" pitchFamily="2" charset="0"/>
                <a:ea typeface="League Spartan"/>
                <a:cs typeface="League Spartan"/>
                <a:sym typeface="League Spartan"/>
              </a:rPr>
              <a:t>VIDEO RESCATE EN ALTURA</a:t>
            </a:r>
          </a:p>
        </p:txBody>
      </p:sp>
      <p:pic>
        <p:nvPicPr>
          <p:cNvPr id="2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482ABBFC-46D9-4FC4-99A7-157E611ED6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2" end="5302.9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291" y="1968364"/>
            <a:ext cx="5906547" cy="3322433"/>
          </a:xfrm>
          <a:prstGeom prst="rect">
            <a:avLst/>
          </a:prstGeom>
        </p:spPr>
      </p:pic>
      <p:sp>
        <p:nvSpPr>
          <p:cNvPr id="13" name="Freeform 42">
            <a:extLst>
              <a:ext uri="{FF2B5EF4-FFF2-40B4-BE49-F238E27FC236}">
                <a16:creationId xmlns:a16="http://schemas.microsoft.com/office/drawing/2014/main" id="{59188D9D-1F4F-430A-8BBE-78529EE01064}"/>
              </a:ext>
            </a:extLst>
          </p:cNvPr>
          <p:cNvSpPr/>
          <p:nvPr/>
        </p:nvSpPr>
        <p:spPr>
          <a:xfrm>
            <a:off x="7023137" y="4734404"/>
            <a:ext cx="1758156" cy="524867"/>
          </a:xfrm>
          <a:custGeom>
            <a:avLst/>
            <a:gdLst/>
            <a:ahLst/>
            <a:cxnLst/>
            <a:rect l="l" t="t" r="r" b="b"/>
            <a:pathLst>
              <a:path w="2300520" h="728872">
                <a:moveTo>
                  <a:pt x="0" y="0"/>
                </a:moveTo>
                <a:lnTo>
                  <a:pt x="2300520" y="0"/>
                </a:lnTo>
                <a:lnTo>
                  <a:pt x="2300520" y="728872"/>
                </a:lnTo>
                <a:lnTo>
                  <a:pt x="0" y="728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56" t="-156449" r="-10284" b="-132217"/>
            </a:stretch>
          </a:blipFill>
        </p:spPr>
      </p:sp>
    </p:spTree>
    <p:extLst>
      <p:ext uri="{BB962C8B-B14F-4D97-AF65-F5344CB8AC3E}">
        <p14:creationId xmlns:p14="http://schemas.microsoft.com/office/powerpoint/2010/main" val="4333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Panorámica</PresentationFormat>
  <Paragraphs>46</Paragraphs>
  <Slides>5</Slides>
  <Notes>4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Anton</vt:lpstr>
      <vt:lpstr>Arial</vt:lpstr>
      <vt:lpstr>Calibri</vt:lpstr>
      <vt:lpstr>Calibri Light</vt:lpstr>
      <vt:lpstr>Ovo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</dc:creator>
  <cp:lastModifiedBy>Sebastian</cp:lastModifiedBy>
  <cp:revision>1</cp:revision>
  <dcterms:created xsi:type="dcterms:W3CDTF">2026-04-16T22:23:37Z</dcterms:created>
  <dcterms:modified xsi:type="dcterms:W3CDTF">2026-04-16T22:23:53Z</dcterms:modified>
</cp:coreProperties>
</file>