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9" r:id="rId2"/>
  </p:sldIdLst>
  <p:sldSz cx="12192000" cy="6858000"/>
  <p:notesSz cx="6858000" cy="9144000"/>
  <p:defaultTextStyle>
    <a:defPPr>
      <a:defRPr lang="es-P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5" d="100"/>
          <a:sy n="85" d="100"/>
        </p:scale>
        <p:origin x="590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6A009C0-4D07-4AFF-BD8D-3D68DAFF510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1EE2D524-4320-4A66-9488-D7EBC5BC5FD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PE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DA98E67-69BE-4E7B-91EF-9080C50E96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C24970-0C7E-4C0D-A695-90E5F5E40365}" type="datetimeFigureOut">
              <a:rPr lang="es-PE" smtClean="0"/>
              <a:t>16/04/2026</a:t>
            </a:fld>
            <a:endParaRPr lang="es-PE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776C398-2506-46C9-AEC2-022650C0F1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9A007BC-C11D-4F91-9853-7232AAAB11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0F7B58-0313-4438-B356-1A016CC68183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7161677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55EED93-A830-4907-8460-9B9C0CB3A5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4B6BE038-3B0F-4C30-B0F3-5B97D0AF357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710E288-F1CD-4EF6-8470-3FC352F5E1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C24970-0C7E-4C0D-A695-90E5F5E40365}" type="datetimeFigureOut">
              <a:rPr lang="es-PE" smtClean="0"/>
              <a:t>16/04/2026</a:t>
            </a:fld>
            <a:endParaRPr lang="es-PE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99FE4EE-E913-488A-84A5-C15A62BC8F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66E8ECF-D00D-4049-B030-658B1B0DB1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0F7B58-0313-4438-B356-1A016CC68183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9568745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1C6263DC-9CE2-458D-9BB7-71201A310FB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1DB78A0B-CF7B-4749-9540-7EA9DB23BB5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A91B970-B269-4EC3-B5F3-525F9BA4D6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C24970-0C7E-4C0D-A695-90E5F5E40365}" type="datetimeFigureOut">
              <a:rPr lang="es-PE" smtClean="0"/>
              <a:t>16/04/2026</a:t>
            </a:fld>
            <a:endParaRPr lang="es-PE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19BA1CA1-3A99-4438-9244-90EBC8FCE6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70B5E6E-0C12-4813-82B8-821DB09AC7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0F7B58-0313-4438-B356-1A016CC68183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4499662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526164C-7F82-4F2F-AF26-05D76E70A6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155D73E-D343-4F05-9E44-15206487DE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4F90A9B-6971-4DA9-AA6E-9FC2FB5EEB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C24970-0C7E-4C0D-A695-90E5F5E40365}" type="datetimeFigureOut">
              <a:rPr lang="es-PE" smtClean="0"/>
              <a:t>16/04/2026</a:t>
            </a:fld>
            <a:endParaRPr lang="es-PE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6D2E604-5B8E-4C7A-B9ED-CBFFF8E7D5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6BAFA06-D644-4E57-944B-8DA22BFB82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0F7B58-0313-4438-B356-1A016CC68183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5072091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B5DABAF-7851-430A-A7F1-57EB940FC5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51DB97E5-0976-4ABA-A095-DB38E09608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60404D8-EF39-4634-89A7-78BD7AE1DD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C24970-0C7E-4C0D-A695-90E5F5E40365}" type="datetimeFigureOut">
              <a:rPr lang="es-PE" smtClean="0"/>
              <a:t>16/04/2026</a:t>
            </a:fld>
            <a:endParaRPr lang="es-PE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61CDBC8-7397-4170-8263-11DE7C6EAB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54DD0C1-5FB6-46A7-B4B1-F0595335D2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0F7B58-0313-4438-B356-1A016CC68183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9138806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6A0D68C-98A7-4934-88C2-4E0D96BB0D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2E5559C-394B-4F20-96CF-A4AE5FAEA2C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DFF0A566-CBB1-4AA7-9D34-87A912199CD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D66962B2-3C97-42A5-B3C5-62840AEE03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C24970-0C7E-4C0D-A695-90E5F5E40365}" type="datetimeFigureOut">
              <a:rPr lang="es-PE" smtClean="0"/>
              <a:t>16/04/2026</a:t>
            </a:fld>
            <a:endParaRPr lang="es-PE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562371D9-EC19-42BC-B109-38E680E46C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26218652-5346-4D98-AFCE-E5E189B870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0F7B58-0313-4438-B356-1A016CC68183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13827674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A889C5D-0715-4139-8474-DD829AC351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10E127A2-FA3C-4D09-AB53-4634DE6E602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1DE05C81-BDE8-4AF5-8C5B-FA12BB24BE9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2D1ABAE6-94F9-44ED-9800-C3670106354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3DE76DEE-CACD-490C-993C-F34E8AC4562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C8F3B12C-2690-4176-8596-EE56AF447F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C24970-0C7E-4C0D-A695-90E5F5E40365}" type="datetimeFigureOut">
              <a:rPr lang="es-PE" smtClean="0"/>
              <a:t>16/04/2026</a:t>
            </a:fld>
            <a:endParaRPr lang="es-PE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6E461A5B-5FF5-4312-A5DD-E7315A6F18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37FEF774-5E50-418B-A179-B221EF68C2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0F7B58-0313-4438-B356-1A016CC68183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15435022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FC5171C-8767-4F19-B6AD-33C321EB3E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B156247A-CB9B-450C-B358-13E5968CD4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C24970-0C7E-4C0D-A695-90E5F5E40365}" type="datetimeFigureOut">
              <a:rPr lang="es-PE" smtClean="0"/>
              <a:t>16/04/2026</a:t>
            </a:fld>
            <a:endParaRPr lang="es-PE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9A692433-ED4A-473D-8FAC-6BB743E647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57603A36-8B3B-46B2-8218-04DA68341F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0F7B58-0313-4438-B356-1A016CC68183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902288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228C7C6B-EAC8-4D3B-83AD-45B7276DB1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C24970-0C7E-4C0D-A695-90E5F5E40365}" type="datetimeFigureOut">
              <a:rPr lang="es-PE" smtClean="0"/>
              <a:t>16/04/2026</a:t>
            </a:fld>
            <a:endParaRPr lang="es-PE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8FEEEF5A-DBE4-4D79-A495-3D9F39225A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4647FA36-F7A3-4A75-9EDE-9B2FCDB407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0F7B58-0313-4438-B356-1A016CC68183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15663108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13303E3-1DA0-4013-9076-33D3907A21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F614C5F-8371-4DDF-BBCD-C6F3B168F3D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8151109C-CC15-4982-8583-EE1998CB661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901F338F-4B0D-4F0C-BA6B-E6EECD053F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C24970-0C7E-4C0D-A695-90E5F5E40365}" type="datetimeFigureOut">
              <a:rPr lang="es-PE" smtClean="0"/>
              <a:t>16/04/2026</a:t>
            </a:fld>
            <a:endParaRPr lang="es-PE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5E50F9C0-19B3-459B-B614-5589B2D82B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11D944BA-7DD9-456B-819E-5C39254C46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0F7B58-0313-4438-B356-1A016CC68183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10293789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B6C7B12-B93E-437B-BB96-4A33AC92D2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4618B75E-83E7-4E1F-AD73-7F3F12086A5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PE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419D6B9C-8E44-4C5E-9632-1F19FB7057A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19CC6F95-CD25-49AD-89CF-A0A62013D4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C24970-0C7E-4C0D-A695-90E5F5E40365}" type="datetimeFigureOut">
              <a:rPr lang="es-PE" smtClean="0"/>
              <a:t>16/04/2026</a:t>
            </a:fld>
            <a:endParaRPr lang="es-PE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07E15E34-D919-4DEB-9FD1-DEA8D942CA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87FFA7E8-DBF3-4475-AE67-FDA92EBBC3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0F7B58-0313-4438-B356-1A016CC68183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6574515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F8DF6C52-BC3F-4FB0-B327-36964DB262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9D15B544-1C89-42F3-A8AF-50C1711007C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C12739C-42B6-48E9-A3BE-CBA0E12843F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C24970-0C7E-4C0D-A695-90E5F5E40365}" type="datetimeFigureOut">
              <a:rPr lang="es-PE" smtClean="0"/>
              <a:t>16/04/2026</a:t>
            </a:fld>
            <a:endParaRPr lang="es-PE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394673A9-1934-423B-8C48-2D3683B7AB5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PE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2C792C7-E578-42E8-91D1-6F715E02591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0F7B58-0313-4438-B356-1A016CC68183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8372227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P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ángulo: esquinas redondeadas 16">
            <a:extLst>
              <a:ext uri="{FF2B5EF4-FFF2-40B4-BE49-F238E27FC236}">
                <a16:creationId xmlns:a16="http://schemas.microsoft.com/office/drawing/2014/main" id="{6ECDB6A5-9639-43A5-AFE5-BD16AC902050}"/>
              </a:ext>
            </a:extLst>
          </p:cNvPr>
          <p:cNvSpPr/>
          <p:nvPr/>
        </p:nvSpPr>
        <p:spPr>
          <a:xfrm>
            <a:off x="926432" y="1600199"/>
            <a:ext cx="8524962" cy="4162926"/>
          </a:xfrm>
          <a:prstGeom prst="roundRect">
            <a:avLst>
              <a:gd name="adj" fmla="val 11465"/>
            </a:avLst>
          </a:prstGeom>
          <a:solidFill>
            <a:schemeClr val="bg1"/>
          </a:solidFill>
          <a:ln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/>
          </a:p>
        </p:txBody>
      </p:sp>
      <p:sp>
        <p:nvSpPr>
          <p:cNvPr id="2" name="TextBox 8">
            <a:extLst>
              <a:ext uri="{FF2B5EF4-FFF2-40B4-BE49-F238E27FC236}">
                <a16:creationId xmlns:a16="http://schemas.microsoft.com/office/drawing/2014/main" id="{69FB0D25-0FAF-454A-A2E9-6A0D7B075AAE}"/>
              </a:ext>
            </a:extLst>
          </p:cNvPr>
          <p:cNvSpPr txBox="1"/>
          <p:nvPr/>
        </p:nvSpPr>
        <p:spPr>
          <a:xfrm>
            <a:off x="1990520" y="454170"/>
            <a:ext cx="7295934" cy="89915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7599"/>
              </a:lnSpc>
            </a:pPr>
            <a:r>
              <a:rPr lang="en-US" sz="5000">
                <a:solidFill>
                  <a:srgbClr val="201E1A"/>
                </a:solidFill>
                <a:latin typeface="Anton" pitchFamily="2" charset="0"/>
                <a:ea typeface="Saira Condensed Bold"/>
                <a:cs typeface="Saira Condensed Bold"/>
                <a:sym typeface="Saira Condensed Bold"/>
              </a:rPr>
              <a:t>CONCLUSIONES</a:t>
            </a:r>
            <a:endParaRPr lang="en-US" sz="5000" dirty="0">
              <a:solidFill>
                <a:srgbClr val="201E1A"/>
              </a:solidFill>
              <a:latin typeface="Anton" pitchFamily="2" charset="0"/>
              <a:ea typeface="Saira Condensed Bold"/>
              <a:cs typeface="Saira Condensed Bold"/>
              <a:sym typeface="Saira Condensed Bold"/>
            </a:endParaRPr>
          </a:p>
        </p:txBody>
      </p:sp>
      <p:sp>
        <p:nvSpPr>
          <p:cNvPr id="4" name="Freeform 42">
            <a:extLst>
              <a:ext uri="{FF2B5EF4-FFF2-40B4-BE49-F238E27FC236}">
                <a16:creationId xmlns:a16="http://schemas.microsoft.com/office/drawing/2014/main" id="{DAB6FA5C-EEFF-426C-9ABC-AD151152CF31}"/>
              </a:ext>
            </a:extLst>
          </p:cNvPr>
          <p:cNvSpPr/>
          <p:nvPr/>
        </p:nvSpPr>
        <p:spPr>
          <a:xfrm>
            <a:off x="354053" y="240315"/>
            <a:ext cx="1758156" cy="524867"/>
          </a:xfrm>
          <a:custGeom>
            <a:avLst/>
            <a:gdLst/>
            <a:ahLst/>
            <a:cxnLst/>
            <a:rect l="l" t="t" r="r" b="b"/>
            <a:pathLst>
              <a:path w="2300520" h="728872">
                <a:moveTo>
                  <a:pt x="0" y="0"/>
                </a:moveTo>
                <a:lnTo>
                  <a:pt x="2300520" y="0"/>
                </a:lnTo>
                <a:lnTo>
                  <a:pt x="2300520" y="728872"/>
                </a:lnTo>
                <a:lnTo>
                  <a:pt x="0" y="728872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-12856" t="-156449" r="-10284" b="-132217"/>
            </a:stretch>
          </a:blipFill>
        </p:spPr>
      </p:sp>
      <p:sp>
        <p:nvSpPr>
          <p:cNvPr id="20" name="TextBox 73">
            <a:extLst>
              <a:ext uri="{FF2B5EF4-FFF2-40B4-BE49-F238E27FC236}">
                <a16:creationId xmlns:a16="http://schemas.microsoft.com/office/drawing/2014/main" id="{11BFF957-6601-421F-89DE-895734C8A5E6}"/>
              </a:ext>
            </a:extLst>
          </p:cNvPr>
          <p:cNvSpPr txBox="1"/>
          <p:nvPr/>
        </p:nvSpPr>
        <p:spPr>
          <a:xfrm>
            <a:off x="2112210" y="1914745"/>
            <a:ext cx="6839286" cy="61555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spcBef>
                <a:spcPct val="0"/>
              </a:spcBef>
            </a:pPr>
            <a:r>
              <a:rPr lang="en-US" sz="2000" dirty="0">
                <a:latin typeface="Ovo" panose="020B0604020202020204" charset="0"/>
                <a:ea typeface="Open Sauce"/>
                <a:cs typeface="Open Sauce"/>
                <a:sym typeface="Open Sauce"/>
              </a:rPr>
              <a:t>Los </a:t>
            </a:r>
            <a:r>
              <a:rPr lang="en-US" sz="2000" dirty="0" err="1">
                <a:latin typeface="Ovo" panose="020B0604020202020204" charset="0"/>
                <a:ea typeface="Open Sauce"/>
                <a:cs typeface="Open Sauce"/>
                <a:sym typeface="Open Sauce"/>
              </a:rPr>
              <a:t>trabajos</a:t>
            </a:r>
            <a:r>
              <a:rPr lang="en-US" sz="2000" dirty="0">
                <a:latin typeface="Ovo" panose="020B0604020202020204" charset="0"/>
                <a:ea typeface="Open Sauce"/>
                <a:cs typeface="Open Sauce"/>
                <a:sym typeface="Open Sauce"/>
              </a:rPr>
              <a:t> </a:t>
            </a:r>
            <a:r>
              <a:rPr lang="en-US" sz="2000" dirty="0" err="1">
                <a:latin typeface="Ovo" panose="020B0604020202020204" charset="0"/>
                <a:ea typeface="Open Sauce"/>
                <a:cs typeface="Open Sauce"/>
                <a:sym typeface="Open Sauce"/>
              </a:rPr>
              <a:t>en</a:t>
            </a:r>
            <a:r>
              <a:rPr lang="en-US" sz="2000" dirty="0">
                <a:latin typeface="Ovo" panose="020B0604020202020204" charset="0"/>
                <a:ea typeface="Open Sauce"/>
                <a:cs typeface="Open Sauce"/>
                <a:sym typeface="Open Sauce"/>
              </a:rPr>
              <a:t> </a:t>
            </a:r>
            <a:r>
              <a:rPr lang="en-US" sz="2000" dirty="0" err="1">
                <a:latin typeface="Ovo" panose="020B0604020202020204" charset="0"/>
                <a:ea typeface="Open Sauce"/>
                <a:cs typeface="Open Sauce"/>
                <a:sym typeface="Open Sauce"/>
              </a:rPr>
              <a:t>altura</a:t>
            </a:r>
            <a:r>
              <a:rPr lang="en-US" sz="2000" dirty="0">
                <a:latin typeface="Ovo" panose="020B0604020202020204" charset="0"/>
                <a:ea typeface="Open Sauce"/>
                <a:cs typeface="Open Sauce"/>
                <a:sym typeface="Open Sauce"/>
              </a:rPr>
              <a:t> </a:t>
            </a:r>
            <a:r>
              <a:rPr lang="en-US" sz="2000" dirty="0" err="1">
                <a:latin typeface="Ovo" panose="020B0604020202020204" charset="0"/>
                <a:ea typeface="Open Sauce"/>
                <a:cs typeface="Open Sauce"/>
                <a:sym typeface="Open Sauce"/>
              </a:rPr>
              <a:t>representan</a:t>
            </a:r>
            <a:r>
              <a:rPr lang="en-US" sz="2000" dirty="0">
                <a:latin typeface="Ovo" panose="020B0604020202020204" charset="0"/>
                <a:ea typeface="Open Sauce"/>
                <a:cs typeface="Open Sauce"/>
                <a:sym typeface="Open Sauce"/>
              </a:rPr>
              <a:t> uno de los </a:t>
            </a:r>
            <a:r>
              <a:rPr lang="en-US" sz="2000" dirty="0" err="1">
                <a:latin typeface="Ovo" panose="020B0604020202020204" charset="0"/>
                <a:ea typeface="Open Sauce"/>
                <a:cs typeface="Open Sauce"/>
                <a:sym typeface="Open Sauce"/>
              </a:rPr>
              <a:t>mayores</a:t>
            </a:r>
            <a:r>
              <a:rPr lang="en-US" sz="2000" dirty="0">
                <a:latin typeface="Ovo" panose="020B0604020202020204" charset="0"/>
                <a:ea typeface="Open Sauce"/>
                <a:cs typeface="Open Sauce"/>
                <a:sym typeface="Open Sauce"/>
              </a:rPr>
              <a:t> </a:t>
            </a:r>
            <a:r>
              <a:rPr lang="en-US" sz="2000" dirty="0" err="1">
                <a:latin typeface="Ovo" panose="020B0604020202020204" charset="0"/>
                <a:ea typeface="Open Sauce"/>
                <a:cs typeface="Open Sauce"/>
                <a:sym typeface="Open Sauce"/>
              </a:rPr>
              <a:t>riesgos</a:t>
            </a:r>
            <a:r>
              <a:rPr lang="en-US" sz="2000" dirty="0">
                <a:latin typeface="Ovo" panose="020B0604020202020204" charset="0"/>
                <a:ea typeface="Open Sauce"/>
                <a:cs typeface="Open Sauce"/>
                <a:sym typeface="Open Sauce"/>
              </a:rPr>
              <a:t> </a:t>
            </a:r>
            <a:r>
              <a:rPr lang="en-US" sz="2000" dirty="0" err="1">
                <a:latin typeface="Ovo" panose="020B0604020202020204" charset="0"/>
                <a:ea typeface="Open Sauce"/>
                <a:cs typeface="Open Sauce"/>
                <a:sym typeface="Open Sauce"/>
              </a:rPr>
              <a:t>laborales</a:t>
            </a:r>
            <a:r>
              <a:rPr lang="en-US" sz="2000" dirty="0">
                <a:latin typeface="Ovo" panose="020B0604020202020204" charset="0"/>
                <a:ea typeface="Open Sauce"/>
                <a:cs typeface="Open Sauce"/>
                <a:sym typeface="Open Sauce"/>
              </a:rPr>
              <a:t>, </a:t>
            </a:r>
            <a:r>
              <a:rPr lang="en-US" sz="2000" dirty="0" err="1">
                <a:latin typeface="Ovo" panose="020B0604020202020204" charset="0"/>
                <a:ea typeface="Open Sauce"/>
                <a:cs typeface="Open Sauce"/>
                <a:sym typeface="Open Sauce"/>
              </a:rPr>
              <a:t>pudiendo</a:t>
            </a:r>
            <a:r>
              <a:rPr lang="en-US" sz="2000" dirty="0">
                <a:latin typeface="Ovo" panose="020B0604020202020204" charset="0"/>
                <a:ea typeface="Open Sauce"/>
                <a:cs typeface="Open Sauce"/>
                <a:sym typeface="Open Sauce"/>
              </a:rPr>
              <a:t> </a:t>
            </a:r>
            <a:r>
              <a:rPr lang="en-US" sz="2000" dirty="0" err="1">
                <a:latin typeface="Ovo" panose="020B0604020202020204" charset="0"/>
                <a:ea typeface="Open Sauce"/>
                <a:cs typeface="Open Sauce"/>
                <a:sym typeface="Open Sauce"/>
              </a:rPr>
              <a:t>generar</a:t>
            </a:r>
            <a:r>
              <a:rPr lang="en-US" sz="2000" dirty="0">
                <a:latin typeface="Ovo" panose="020B0604020202020204" charset="0"/>
                <a:ea typeface="Open Sauce"/>
                <a:cs typeface="Open Sauce"/>
                <a:sym typeface="Open Sauce"/>
              </a:rPr>
              <a:t> </a:t>
            </a:r>
            <a:r>
              <a:rPr lang="en-US" sz="2000" dirty="0" err="1">
                <a:latin typeface="Ovo" panose="020B0604020202020204" charset="0"/>
                <a:ea typeface="Open Sauce"/>
                <a:cs typeface="Open Sauce"/>
                <a:sym typeface="Open Sauce"/>
              </a:rPr>
              <a:t>lesiones</a:t>
            </a:r>
            <a:r>
              <a:rPr lang="en-US" sz="2000" dirty="0">
                <a:latin typeface="Ovo" panose="020B0604020202020204" charset="0"/>
                <a:ea typeface="Open Sauce"/>
                <a:cs typeface="Open Sauce"/>
                <a:sym typeface="Open Sauce"/>
              </a:rPr>
              <a:t> graves o fatales. </a:t>
            </a:r>
          </a:p>
        </p:txBody>
      </p:sp>
      <p:sp>
        <p:nvSpPr>
          <p:cNvPr id="21" name="TextBox 75">
            <a:extLst>
              <a:ext uri="{FF2B5EF4-FFF2-40B4-BE49-F238E27FC236}">
                <a16:creationId xmlns:a16="http://schemas.microsoft.com/office/drawing/2014/main" id="{2879921A-E99E-4C89-8CB3-FE669F76F2EA}"/>
              </a:ext>
            </a:extLst>
          </p:cNvPr>
          <p:cNvSpPr txBox="1"/>
          <p:nvPr/>
        </p:nvSpPr>
        <p:spPr>
          <a:xfrm>
            <a:off x="2112210" y="2915401"/>
            <a:ext cx="6839286" cy="61555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spcBef>
                <a:spcPct val="0"/>
              </a:spcBef>
            </a:pPr>
            <a:r>
              <a:rPr lang="en-US" sz="2000" dirty="0">
                <a:latin typeface="Ovo" panose="020B0604020202020204" charset="0"/>
                <a:ea typeface="Open Sauce"/>
                <a:cs typeface="Open Sauce"/>
                <a:sym typeface="Open Sauce"/>
              </a:rPr>
              <a:t>El </a:t>
            </a:r>
            <a:r>
              <a:rPr lang="en-US" sz="2000" dirty="0" err="1">
                <a:latin typeface="Ovo" panose="020B0604020202020204" charset="0"/>
                <a:ea typeface="Open Sauce"/>
                <a:cs typeface="Open Sauce"/>
                <a:sym typeface="Open Sauce"/>
              </a:rPr>
              <a:t>uso</a:t>
            </a:r>
            <a:r>
              <a:rPr lang="en-US" sz="2000" dirty="0">
                <a:latin typeface="Ovo" panose="020B0604020202020204" charset="0"/>
                <a:ea typeface="Open Sauce"/>
                <a:cs typeface="Open Sauce"/>
                <a:sym typeface="Open Sauce"/>
              </a:rPr>
              <a:t> </a:t>
            </a:r>
            <a:r>
              <a:rPr lang="en-US" sz="2000" dirty="0" err="1">
                <a:latin typeface="Ovo" panose="020B0604020202020204" charset="0"/>
                <a:ea typeface="Open Sauce"/>
                <a:cs typeface="Open Sauce"/>
                <a:sym typeface="Open Sauce"/>
              </a:rPr>
              <a:t>correcto</a:t>
            </a:r>
            <a:r>
              <a:rPr lang="en-US" sz="2000" dirty="0">
                <a:latin typeface="Ovo" panose="020B0604020202020204" charset="0"/>
                <a:ea typeface="Open Sauce"/>
                <a:cs typeface="Open Sauce"/>
                <a:sym typeface="Open Sauce"/>
              </a:rPr>
              <a:t> de EPP y </a:t>
            </a:r>
            <a:r>
              <a:rPr lang="en-US" sz="2000" dirty="0" err="1">
                <a:latin typeface="Ovo" panose="020B0604020202020204" charset="0"/>
                <a:ea typeface="Open Sauce"/>
                <a:cs typeface="Open Sauce"/>
                <a:sym typeface="Open Sauce"/>
              </a:rPr>
              <a:t>sistemas</a:t>
            </a:r>
            <a:r>
              <a:rPr lang="en-US" sz="2000" dirty="0">
                <a:latin typeface="Ovo" panose="020B0604020202020204" charset="0"/>
                <a:ea typeface="Open Sauce"/>
                <a:cs typeface="Open Sauce"/>
                <a:sym typeface="Open Sauce"/>
              </a:rPr>
              <a:t> de </a:t>
            </a:r>
            <a:r>
              <a:rPr lang="en-US" sz="2000" dirty="0" err="1">
                <a:latin typeface="Ovo" panose="020B0604020202020204" charset="0"/>
                <a:ea typeface="Open Sauce"/>
                <a:cs typeface="Open Sauce"/>
                <a:sym typeface="Open Sauce"/>
              </a:rPr>
              <a:t>protección</a:t>
            </a:r>
            <a:r>
              <a:rPr lang="en-US" sz="2000" dirty="0">
                <a:latin typeface="Ovo" panose="020B0604020202020204" charset="0"/>
                <a:ea typeface="Open Sauce"/>
                <a:cs typeface="Open Sauce"/>
                <a:sym typeface="Open Sauce"/>
              </a:rPr>
              <a:t> contra </a:t>
            </a:r>
            <a:r>
              <a:rPr lang="en-US" sz="2000" dirty="0" err="1">
                <a:latin typeface="Ovo" panose="020B0604020202020204" charset="0"/>
                <a:ea typeface="Open Sauce"/>
                <a:cs typeface="Open Sauce"/>
                <a:sym typeface="Open Sauce"/>
              </a:rPr>
              <a:t>caídas</a:t>
            </a:r>
            <a:r>
              <a:rPr lang="en-US" sz="2000" dirty="0">
                <a:latin typeface="Ovo" panose="020B0604020202020204" charset="0"/>
                <a:ea typeface="Open Sauce"/>
                <a:cs typeface="Open Sauce"/>
                <a:sym typeface="Open Sauce"/>
              </a:rPr>
              <a:t> es fundamental para </a:t>
            </a:r>
            <a:r>
              <a:rPr lang="en-US" sz="2000" dirty="0" err="1">
                <a:latin typeface="Ovo" panose="020B0604020202020204" charset="0"/>
                <a:ea typeface="Open Sauce"/>
                <a:cs typeface="Open Sauce"/>
                <a:sym typeface="Open Sauce"/>
              </a:rPr>
              <a:t>salvar</a:t>
            </a:r>
            <a:r>
              <a:rPr lang="en-US" sz="2000" dirty="0">
                <a:latin typeface="Ovo" panose="020B0604020202020204" charset="0"/>
                <a:ea typeface="Open Sauce"/>
                <a:cs typeface="Open Sauce"/>
                <a:sym typeface="Open Sauce"/>
              </a:rPr>
              <a:t> </a:t>
            </a:r>
            <a:r>
              <a:rPr lang="en-US" sz="2000" dirty="0" err="1">
                <a:latin typeface="Ovo" panose="020B0604020202020204" charset="0"/>
                <a:ea typeface="Open Sauce"/>
                <a:cs typeface="Open Sauce"/>
                <a:sym typeface="Open Sauce"/>
              </a:rPr>
              <a:t>vidas</a:t>
            </a:r>
            <a:r>
              <a:rPr lang="en-US" sz="2000" dirty="0">
                <a:latin typeface="Ovo" panose="020B0604020202020204" charset="0"/>
                <a:ea typeface="Open Sauce"/>
                <a:cs typeface="Open Sauce"/>
                <a:sym typeface="Open Sauce"/>
              </a:rPr>
              <a:t>.</a:t>
            </a:r>
          </a:p>
        </p:txBody>
      </p:sp>
      <p:sp>
        <p:nvSpPr>
          <p:cNvPr id="22" name="TextBox 77">
            <a:extLst>
              <a:ext uri="{FF2B5EF4-FFF2-40B4-BE49-F238E27FC236}">
                <a16:creationId xmlns:a16="http://schemas.microsoft.com/office/drawing/2014/main" id="{34E2C37D-CBC4-4C00-89EB-C9AC86EA4CCF}"/>
              </a:ext>
            </a:extLst>
          </p:cNvPr>
          <p:cNvSpPr txBox="1"/>
          <p:nvPr/>
        </p:nvSpPr>
        <p:spPr>
          <a:xfrm>
            <a:off x="2091713" y="3852189"/>
            <a:ext cx="6859783" cy="61555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spcBef>
                <a:spcPct val="0"/>
              </a:spcBef>
            </a:pPr>
            <a:r>
              <a:rPr lang="en-US" sz="2000" dirty="0">
                <a:latin typeface="Ovo" panose="020B0604020202020204" charset="0"/>
                <a:ea typeface="Open Sauce"/>
                <a:cs typeface="Open Sauce"/>
                <a:sym typeface="Open Sauce"/>
              </a:rPr>
              <a:t>El </a:t>
            </a:r>
            <a:r>
              <a:rPr lang="en-US" sz="2000" dirty="0" err="1">
                <a:latin typeface="Ovo" panose="020B0604020202020204" charset="0"/>
                <a:ea typeface="Open Sauce"/>
                <a:cs typeface="Open Sauce"/>
                <a:sym typeface="Open Sauce"/>
              </a:rPr>
              <a:t>cumplimiento</a:t>
            </a:r>
            <a:r>
              <a:rPr lang="en-US" sz="2000" dirty="0">
                <a:latin typeface="Ovo" panose="020B0604020202020204" charset="0"/>
                <a:ea typeface="Open Sauce"/>
                <a:cs typeface="Open Sauce"/>
                <a:sym typeface="Open Sauce"/>
              </a:rPr>
              <a:t> de </a:t>
            </a:r>
            <a:r>
              <a:rPr lang="en-US" sz="2000" dirty="0" err="1">
                <a:latin typeface="Ovo" panose="020B0604020202020204" charset="0"/>
                <a:ea typeface="Open Sauce"/>
                <a:cs typeface="Open Sauce"/>
                <a:sym typeface="Open Sauce"/>
              </a:rPr>
              <a:t>normas</a:t>
            </a:r>
            <a:r>
              <a:rPr lang="en-US" sz="2000" dirty="0">
                <a:latin typeface="Ovo" panose="020B0604020202020204" charset="0"/>
                <a:ea typeface="Open Sauce"/>
                <a:cs typeface="Open Sauce"/>
                <a:sym typeface="Open Sauce"/>
              </a:rPr>
              <a:t> y </a:t>
            </a:r>
            <a:r>
              <a:rPr lang="en-US" sz="2000" dirty="0" err="1">
                <a:latin typeface="Ovo" panose="020B0604020202020204" charset="0"/>
                <a:ea typeface="Open Sauce"/>
                <a:cs typeface="Open Sauce"/>
                <a:sym typeface="Open Sauce"/>
              </a:rPr>
              <a:t>procedimientos</a:t>
            </a:r>
            <a:r>
              <a:rPr lang="en-US" sz="2000" dirty="0">
                <a:latin typeface="Ovo" panose="020B0604020202020204" charset="0"/>
                <a:ea typeface="Open Sauce"/>
                <a:cs typeface="Open Sauce"/>
                <a:sym typeface="Open Sauce"/>
              </a:rPr>
              <a:t> reduce </a:t>
            </a:r>
            <a:r>
              <a:rPr lang="en-US" sz="2000" dirty="0" err="1">
                <a:latin typeface="Ovo" panose="020B0604020202020204" charset="0"/>
                <a:ea typeface="Open Sauce"/>
                <a:cs typeface="Open Sauce"/>
                <a:sym typeface="Open Sauce"/>
              </a:rPr>
              <a:t>significativamente</a:t>
            </a:r>
            <a:r>
              <a:rPr lang="en-US" sz="2000" dirty="0">
                <a:latin typeface="Ovo" panose="020B0604020202020204" charset="0"/>
                <a:ea typeface="Open Sauce"/>
                <a:cs typeface="Open Sauce"/>
                <a:sym typeface="Open Sauce"/>
              </a:rPr>
              <a:t> los </a:t>
            </a:r>
            <a:r>
              <a:rPr lang="en-US" sz="2000" dirty="0" err="1">
                <a:latin typeface="Ovo" panose="020B0604020202020204" charset="0"/>
                <a:ea typeface="Open Sauce"/>
                <a:cs typeface="Open Sauce"/>
                <a:sym typeface="Open Sauce"/>
              </a:rPr>
              <a:t>accidentes</a:t>
            </a:r>
            <a:r>
              <a:rPr lang="en-US" sz="2000" dirty="0">
                <a:latin typeface="Ovo" panose="020B0604020202020204" charset="0"/>
                <a:ea typeface="Open Sauce"/>
                <a:cs typeface="Open Sauce"/>
                <a:sym typeface="Open Sauce"/>
              </a:rPr>
              <a:t>. </a:t>
            </a:r>
          </a:p>
        </p:txBody>
      </p:sp>
      <p:sp>
        <p:nvSpPr>
          <p:cNvPr id="23" name="TextBox 79">
            <a:extLst>
              <a:ext uri="{FF2B5EF4-FFF2-40B4-BE49-F238E27FC236}">
                <a16:creationId xmlns:a16="http://schemas.microsoft.com/office/drawing/2014/main" id="{F699F47F-9598-4F06-B4B8-1FB335824BE7}"/>
              </a:ext>
            </a:extLst>
          </p:cNvPr>
          <p:cNvSpPr txBox="1"/>
          <p:nvPr/>
        </p:nvSpPr>
        <p:spPr>
          <a:xfrm>
            <a:off x="2102353" y="4768468"/>
            <a:ext cx="6849143" cy="61555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spcBef>
                <a:spcPct val="0"/>
              </a:spcBef>
            </a:pPr>
            <a:r>
              <a:rPr lang="en-US" sz="2000" dirty="0">
                <a:latin typeface="Ovo" panose="020B0604020202020204" charset="0"/>
                <a:ea typeface="Open Sauce"/>
                <a:cs typeface="Open Sauce"/>
                <a:sym typeface="Open Sauce"/>
              </a:rPr>
              <a:t>La </a:t>
            </a:r>
            <a:r>
              <a:rPr lang="en-US" sz="2000" dirty="0" err="1">
                <a:latin typeface="Ovo" panose="020B0604020202020204" charset="0"/>
                <a:ea typeface="Open Sauce"/>
                <a:cs typeface="Open Sauce"/>
                <a:sym typeface="Open Sauce"/>
              </a:rPr>
              <a:t>seguridad</a:t>
            </a:r>
            <a:r>
              <a:rPr lang="en-US" sz="2000" dirty="0">
                <a:latin typeface="Ovo" panose="020B0604020202020204" charset="0"/>
                <a:ea typeface="Open Sauce"/>
                <a:cs typeface="Open Sauce"/>
                <a:sym typeface="Open Sauce"/>
              </a:rPr>
              <a:t> </a:t>
            </a:r>
            <a:r>
              <a:rPr lang="en-US" sz="2000" dirty="0" err="1">
                <a:latin typeface="Ovo" panose="020B0604020202020204" charset="0"/>
                <a:ea typeface="Open Sauce"/>
                <a:cs typeface="Open Sauce"/>
                <a:sym typeface="Open Sauce"/>
              </a:rPr>
              <a:t>en</a:t>
            </a:r>
            <a:r>
              <a:rPr lang="en-US" sz="2000" dirty="0">
                <a:latin typeface="Ovo" panose="020B0604020202020204" charset="0"/>
                <a:ea typeface="Open Sauce"/>
                <a:cs typeface="Open Sauce"/>
                <a:sym typeface="Open Sauce"/>
              </a:rPr>
              <a:t> </a:t>
            </a:r>
            <a:r>
              <a:rPr lang="en-US" sz="2000" dirty="0" err="1">
                <a:latin typeface="Ovo" panose="020B0604020202020204" charset="0"/>
                <a:ea typeface="Open Sauce"/>
                <a:cs typeface="Open Sauce"/>
                <a:sym typeface="Open Sauce"/>
              </a:rPr>
              <a:t>altura</a:t>
            </a:r>
            <a:r>
              <a:rPr lang="en-US" sz="2000" dirty="0">
                <a:latin typeface="Ovo" panose="020B0604020202020204" charset="0"/>
                <a:ea typeface="Open Sauce"/>
                <a:cs typeface="Open Sauce"/>
                <a:sym typeface="Open Sauce"/>
              </a:rPr>
              <a:t> </a:t>
            </a:r>
            <a:r>
              <a:rPr lang="en-US" sz="2000" dirty="0" err="1">
                <a:latin typeface="Ovo" panose="020B0604020202020204" charset="0"/>
                <a:ea typeface="Open Sauce"/>
                <a:cs typeface="Open Sauce"/>
                <a:sym typeface="Open Sauce"/>
              </a:rPr>
              <a:t>depende</a:t>
            </a:r>
            <a:r>
              <a:rPr lang="en-US" sz="2000" dirty="0">
                <a:latin typeface="Ovo" panose="020B0604020202020204" charset="0"/>
                <a:ea typeface="Open Sauce"/>
                <a:cs typeface="Open Sauce"/>
                <a:sym typeface="Open Sauce"/>
              </a:rPr>
              <a:t> </a:t>
            </a:r>
            <a:r>
              <a:rPr lang="en-US" sz="2000" dirty="0" err="1">
                <a:latin typeface="Ovo" panose="020B0604020202020204" charset="0"/>
                <a:ea typeface="Open Sauce"/>
                <a:cs typeface="Open Sauce"/>
                <a:sym typeface="Open Sauce"/>
              </a:rPr>
              <a:t>principalmente</a:t>
            </a:r>
            <a:r>
              <a:rPr lang="en-US" sz="2000" dirty="0">
                <a:latin typeface="Ovo" panose="020B0604020202020204" charset="0"/>
                <a:ea typeface="Open Sauce"/>
                <a:cs typeface="Open Sauce"/>
                <a:sym typeface="Open Sauce"/>
              </a:rPr>
              <a:t> de la </a:t>
            </a:r>
            <a:r>
              <a:rPr lang="en-US" sz="2000" dirty="0" err="1">
                <a:latin typeface="Ovo" panose="020B0604020202020204" charset="0"/>
                <a:ea typeface="Open Sauce"/>
                <a:cs typeface="Open Sauce"/>
                <a:sym typeface="Open Sauce"/>
              </a:rPr>
              <a:t>conciencia</a:t>
            </a:r>
            <a:r>
              <a:rPr lang="en-US" sz="2000" dirty="0">
                <a:latin typeface="Ovo" panose="020B0604020202020204" charset="0"/>
                <a:ea typeface="Open Sauce"/>
                <a:cs typeface="Open Sauce"/>
                <a:sym typeface="Open Sauce"/>
              </a:rPr>
              <a:t> y </a:t>
            </a:r>
            <a:r>
              <a:rPr lang="en-US" sz="2000" dirty="0" err="1">
                <a:latin typeface="Ovo" panose="020B0604020202020204" charset="0"/>
                <a:ea typeface="Open Sauce"/>
                <a:cs typeface="Open Sauce"/>
                <a:sym typeface="Open Sauce"/>
              </a:rPr>
              <a:t>actitud</a:t>
            </a:r>
            <a:r>
              <a:rPr lang="en-US" sz="2000" dirty="0">
                <a:latin typeface="Ovo" panose="020B0604020202020204" charset="0"/>
                <a:ea typeface="Open Sauce"/>
                <a:cs typeface="Open Sauce"/>
                <a:sym typeface="Open Sauce"/>
              </a:rPr>
              <a:t> del </a:t>
            </a:r>
            <a:r>
              <a:rPr lang="en-US" sz="2000" dirty="0" err="1">
                <a:latin typeface="Ovo" panose="020B0604020202020204" charset="0"/>
                <a:ea typeface="Open Sauce"/>
                <a:cs typeface="Open Sauce"/>
                <a:sym typeface="Open Sauce"/>
              </a:rPr>
              <a:t>gtrabajador</a:t>
            </a:r>
            <a:r>
              <a:rPr lang="en-US" sz="2000" dirty="0">
                <a:latin typeface="Ovo" panose="020B0604020202020204" charset="0"/>
                <a:ea typeface="Open Sauce"/>
                <a:cs typeface="Open Sauce"/>
                <a:sym typeface="Open Sauce"/>
              </a:rPr>
              <a:t>.</a:t>
            </a:r>
          </a:p>
        </p:txBody>
      </p:sp>
      <p:sp>
        <p:nvSpPr>
          <p:cNvPr id="26" name="Freeform 36">
            <a:extLst>
              <a:ext uri="{FF2B5EF4-FFF2-40B4-BE49-F238E27FC236}">
                <a16:creationId xmlns:a16="http://schemas.microsoft.com/office/drawing/2014/main" id="{828AC93C-0679-413E-BE5D-9C7E88C7A01F}"/>
              </a:ext>
            </a:extLst>
          </p:cNvPr>
          <p:cNvSpPr/>
          <p:nvPr/>
        </p:nvSpPr>
        <p:spPr>
          <a:xfrm>
            <a:off x="1356322" y="1975098"/>
            <a:ext cx="546864" cy="567206"/>
          </a:xfrm>
          <a:custGeom>
            <a:avLst/>
            <a:gdLst/>
            <a:ahLst/>
            <a:cxnLst/>
            <a:rect l="l" t="t" r="r" b="b"/>
            <a:pathLst>
              <a:path w="812800" h="812800">
                <a:moveTo>
                  <a:pt x="406400" y="0"/>
                </a:moveTo>
                <a:cubicBezTo>
                  <a:pt x="181951" y="0"/>
                  <a:pt x="0" y="181951"/>
                  <a:pt x="0" y="406400"/>
                </a:cubicBezTo>
                <a:cubicBezTo>
                  <a:pt x="0" y="630849"/>
                  <a:pt x="181951" y="812800"/>
                  <a:pt x="406400" y="812800"/>
                </a:cubicBezTo>
                <a:cubicBezTo>
                  <a:pt x="630849" y="812800"/>
                  <a:pt x="812800" y="630849"/>
                  <a:pt x="812800" y="406400"/>
                </a:cubicBezTo>
                <a:cubicBezTo>
                  <a:pt x="812800" y="181951"/>
                  <a:pt x="630849" y="0"/>
                  <a:pt x="406400" y="0"/>
                </a:cubicBezTo>
                <a:close/>
              </a:path>
            </a:pathLst>
          </a:custGeom>
          <a:solidFill>
            <a:srgbClr val="E1151A"/>
          </a:solidFill>
        </p:spPr>
      </p:sp>
      <p:sp>
        <p:nvSpPr>
          <p:cNvPr id="29" name="Freeform 42">
            <a:extLst>
              <a:ext uri="{FF2B5EF4-FFF2-40B4-BE49-F238E27FC236}">
                <a16:creationId xmlns:a16="http://schemas.microsoft.com/office/drawing/2014/main" id="{0FA36CEC-C709-483F-B111-87CD53194DF2}"/>
              </a:ext>
            </a:extLst>
          </p:cNvPr>
          <p:cNvSpPr/>
          <p:nvPr/>
        </p:nvSpPr>
        <p:spPr>
          <a:xfrm>
            <a:off x="1356322" y="2907240"/>
            <a:ext cx="546864" cy="567206"/>
          </a:xfrm>
          <a:custGeom>
            <a:avLst/>
            <a:gdLst/>
            <a:ahLst/>
            <a:cxnLst/>
            <a:rect l="l" t="t" r="r" b="b"/>
            <a:pathLst>
              <a:path w="812800" h="812800">
                <a:moveTo>
                  <a:pt x="406400" y="0"/>
                </a:moveTo>
                <a:cubicBezTo>
                  <a:pt x="181951" y="0"/>
                  <a:pt x="0" y="181951"/>
                  <a:pt x="0" y="406400"/>
                </a:cubicBezTo>
                <a:cubicBezTo>
                  <a:pt x="0" y="630849"/>
                  <a:pt x="181951" y="812800"/>
                  <a:pt x="406400" y="812800"/>
                </a:cubicBezTo>
                <a:cubicBezTo>
                  <a:pt x="630849" y="812800"/>
                  <a:pt x="812800" y="630849"/>
                  <a:pt x="812800" y="406400"/>
                </a:cubicBezTo>
                <a:cubicBezTo>
                  <a:pt x="812800" y="181951"/>
                  <a:pt x="630849" y="0"/>
                  <a:pt x="406400" y="0"/>
                </a:cubicBezTo>
                <a:close/>
              </a:path>
            </a:pathLst>
          </a:custGeom>
          <a:solidFill>
            <a:srgbClr val="E1151A"/>
          </a:solidFill>
        </p:spPr>
      </p:sp>
      <p:sp>
        <p:nvSpPr>
          <p:cNvPr id="32" name="Freeform 48">
            <a:extLst>
              <a:ext uri="{FF2B5EF4-FFF2-40B4-BE49-F238E27FC236}">
                <a16:creationId xmlns:a16="http://schemas.microsoft.com/office/drawing/2014/main" id="{2855422B-E5A9-45FE-9B66-7ED3D7D19BCF}"/>
              </a:ext>
            </a:extLst>
          </p:cNvPr>
          <p:cNvSpPr/>
          <p:nvPr/>
        </p:nvSpPr>
        <p:spPr>
          <a:xfrm>
            <a:off x="1356322" y="3901259"/>
            <a:ext cx="546864" cy="567206"/>
          </a:xfrm>
          <a:custGeom>
            <a:avLst/>
            <a:gdLst/>
            <a:ahLst/>
            <a:cxnLst/>
            <a:rect l="l" t="t" r="r" b="b"/>
            <a:pathLst>
              <a:path w="812800" h="812800">
                <a:moveTo>
                  <a:pt x="406400" y="0"/>
                </a:moveTo>
                <a:cubicBezTo>
                  <a:pt x="181951" y="0"/>
                  <a:pt x="0" y="181951"/>
                  <a:pt x="0" y="406400"/>
                </a:cubicBezTo>
                <a:cubicBezTo>
                  <a:pt x="0" y="630849"/>
                  <a:pt x="181951" y="812800"/>
                  <a:pt x="406400" y="812800"/>
                </a:cubicBezTo>
                <a:cubicBezTo>
                  <a:pt x="630849" y="812800"/>
                  <a:pt x="812800" y="630849"/>
                  <a:pt x="812800" y="406400"/>
                </a:cubicBezTo>
                <a:cubicBezTo>
                  <a:pt x="812800" y="181951"/>
                  <a:pt x="630849" y="0"/>
                  <a:pt x="406400" y="0"/>
                </a:cubicBezTo>
                <a:close/>
              </a:path>
            </a:pathLst>
          </a:custGeom>
          <a:solidFill>
            <a:srgbClr val="E1151A"/>
          </a:solidFill>
        </p:spPr>
      </p:sp>
      <p:sp>
        <p:nvSpPr>
          <p:cNvPr id="35" name="Freeform 54">
            <a:extLst>
              <a:ext uri="{FF2B5EF4-FFF2-40B4-BE49-F238E27FC236}">
                <a16:creationId xmlns:a16="http://schemas.microsoft.com/office/drawing/2014/main" id="{A4480B70-F0B4-49C5-A023-7B0AA0D1F870}"/>
              </a:ext>
            </a:extLst>
          </p:cNvPr>
          <p:cNvSpPr/>
          <p:nvPr/>
        </p:nvSpPr>
        <p:spPr>
          <a:xfrm>
            <a:off x="1356322" y="4776797"/>
            <a:ext cx="546864" cy="567206"/>
          </a:xfrm>
          <a:custGeom>
            <a:avLst/>
            <a:gdLst/>
            <a:ahLst/>
            <a:cxnLst/>
            <a:rect l="l" t="t" r="r" b="b"/>
            <a:pathLst>
              <a:path w="812800" h="812800">
                <a:moveTo>
                  <a:pt x="406400" y="0"/>
                </a:moveTo>
                <a:cubicBezTo>
                  <a:pt x="181951" y="0"/>
                  <a:pt x="0" y="181951"/>
                  <a:pt x="0" y="406400"/>
                </a:cubicBezTo>
                <a:cubicBezTo>
                  <a:pt x="0" y="630849"/>
                  <a:pt x="181951" y="812800"/>
                  <a:pt x="406400" y="812800"/>
                </a:cubicBezTo>
                <a:cubicBezTo>
                  <a:pt x="630849" y="812800"/>
                  <a:pt x="812800" y="630849"/>
                  <a:pt x="812800" y="406400"/>
                </a:cubicBezTo>
                <a:cubicBezTo>
                  <a:pt x="812800" y="181951"/>
                  <a:pt x="630849" y="0"/>
                  <a:pt x="406400" y="0"/>
                </a:cubicBezTo>
                <a:close/>
              </a:path>
            </a:pathLst>
          </a:custGeom>
          <a:solidFill>
            <a:srgbClr val="E1151A"/>
          </a:solidFill>
        </p:spPr>
      </p:sp>
      <p:sp>
        <p:nvSpPr>
          <p:cNvPr id="40" name="Freeform 6">
            <a:extLst>
              <a:ext uri="{FF2B5EF4-FFF2-40B4-BE49-F238E27FC236}">
                <a16:creationId xmlns:a16="http://schemas.microsoft.com/office/drawing/2014/main" id="{38656731-AA2F-45F5-94B0-0A6C3D6E4966}"/>
              </a:ext>
            </a:extLst>
          </p:cNvPr>
          <p:cNvSpPr/>
          <p:nvPr/>
        </p:nvSpPr>
        <p:spPr>
          <a:xfrm>
            <a:off x="9451394" y="4233733"/>
            <a:ext cx="2694662" cy="2575341"/>
          </a:xfrm>
          <a:custGeom>
            <a:avLst/>
            <a:gdLst/>
            <a:ahLst/>
            <a:cxnLst/>
            <a:rect l="l" t="t" r="r" b="b"/>
            <a:pathLst>
              <a:path w="1684239" h="2070473">
                <a:moveTo>
                  <a:pt x="0" y="0"/>
                </a:moveTo>
                <a:lnTo>
                  <a:pt x="1684239" y="0"/>
                </a:lnTo>
                <a:lnTo>
                  <a:pt x="1684239" y="2070474"/>
                </a:lnTo>
                <a:lnTo>
                  <a:pt x="0" y="2070474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t="-8922" b="-13171"/>
            </a:stretch>
          </a:blipFill>
        </p:spPr>
        <p:txBody>
          <a:bodyPr/>
          <a:lstStyle/>
          <a:p>
            <a:endParaRPr lang="es-PE" dirty="0"/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9BC2C13C-12E2-477C-9FB4-FBBFF8DFE663}"/>
              </a:ext>
            </a:extLst>
          </p:cNvPr>
          <p:cNvSpPr txBox="1"/>
          <p:nvPr/>
        </p:nvSpPr>
        <p:spPr>
          <a:xfrm>
            <a:off x="1429084" y="1975098"/>
            <a:ext cx="41127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PE" sz="2800" dirty="0">
                <a:solidFill>
                  <a:schemeClr val="bg1"/>
                </a:solidFill>
                <a:latin typeface="Ovo" panose="020B0604020202020204"/>
              </a:rPr>
              <a:t>1</a:t>
            </a:r>
          </a:p>
        </p:txBody>
      </p:sp>
      <p:sp>
        <p:nvSpPr>
          <p:cNvPr id="38" name="CuadroTexto 37">
            <a:extLst>
              <a:ext uri="{FF2B5EF4-FFF2-40B4-BE49-F238E27FC236}">
                <a16:creationId xmlns:a16="http://schemas.microsoft.com/office/drawing/2014/main" id="{4EFEB084-7CCB-4E77-AA50-9239C6C1C3D8}"/>
              </a:ext>
            </a:extLst>
          </p:cNvPr>
          <p:cNvSpPr txBox="1"/>
          <p:nvPr/>
        </p:nvSpPr>
        <p:spPr>
          <a:xfrm>
            <a:off x="1422782" y="2930028"/>
            <a:ext cx="41127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PE" sz="2800" dirty="0">
                <a:solidFill>
                  <a:schemeClr val="bg1"/>
                </a:solidFill>
                <a:latin typeface="Ovo" panose="020B0604020202020204"/>
              </a:rPr>
              <a:t>2</a:t>
            </a:r>
          </a:p>
        </p:txBody>
      </p:sp>
      <p:sp>
        <p:nvSpPr>
          <p:cNvPr id="39" name="CuadroTexto 38">
            <a:extLst>
              <a:ext uri="{FF2B5EF4-FFF2-40B4-BE49-F238E27FC236}">
                <a16:creationId xmlns:a16="http://schemas.microsoft.com/office/drawing/2014/main" id="{02B3D63A-942D-48E4-87A6-F3396E04AFC0}"/>
              </a:ext>
            </a:extLst>
          </p:cNvPr>
          <p:cNvSpPr txBox="1"/>
          <p:nvPr/>
        </p:nvSpPr>
        <p:spPr>
          <a:xfrm>
            <a:off x="1430494" y="3886510"/>
            <a:ext cx="41127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PE" sz="2800" dirty="0">
                <a:solidFill>
                  <a:schemeClr val="bg1"/>
                </a:solidFill>
                <a:latin typeface="Ovo" panose="020B0604020202020204"/>
              </a:rPr>
              <a:t>3</a:t>
            </a:r>
          </a:p>
        </p:txBody>
      </p:sp>
      <p:sp>
        <p:nvSpPr>
          <p:cNvPr id="41" name="CuadroTexto 40">
            <a:extLst>
              <a:ext uri="{FF2B5EF4-FFF2-40B4-BE49-F238E27FC236}">
                <a16:creationId xmlns:a16="http://schemas.microsoft.com/office/drawing/2014/main" id="{C2F74B2B-CF3A-4149-9655-4E61D169FE2B}"/>
              </a:ext>
            </a:extLst>
          </p:cNvPr>
          <p:cNvSpPr txBox="1"/>
          <p:nvPr/>
        </p:nvSpPr>
        <p:spPr>
          <a:xfrm>
            <a:off x="1424119" y="4776797"/>
            <a:ext cx="41127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PE" sz="2800" dirty="0">
                <a:solidFill>
                  <a:schemeClr val="bg1"/>
                </a:solidFill>
                <a:latin typeface="Ovo" panose="020B0604020202020204"/>
              </a:rPr>
              <a:t>4</a:t>
            </a:r>
          </a:p>
        </p:txBody>
      </p:sp>
    </p:spTree>
    <p:extLst>
      <p:ext uri="{BB962C8B-B14F-4D97-AF65-F5344CB8AC3E}">
        <p14:creationId xmlns:p14="http://schemas.microsoft.com/office/powerpoint/2010/main" val="342533098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66</Words>
  <Application>Microsoft Office PowerPoint</Application>
  <PresentationFormat>Panorámica</PresentationFormat>
  <Paragraphs>9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7" baseType="lpstr">
      <vt:lpstr>Anton</vt:lpstr>
      <vt:lpstr>Arial</vt:lpstr>
      <vt:lpstr>Calibri</vt:lpstr>
      <vt:lpstr>Calibri Light</vt:lpstr>
      <vt:lpstr>Ovo</vt:lpstr>
      <vt:lpstr>Tema de Office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Sebastian</dc:creator>
  <cp:lastModifiedBy>Sebastian</cp:lastModifiedBy>
  <cp:revision>2</cp:revision>
  <dcterms:created xsi:type="dcterms:W3CDTF">2026-04-16T22:35:01Z</dcterms:created>
  <dcterms:modified xsi:type="dcterms:W3CDTF">2026-04-16T22:37:38Z</dcterms:modified>
</cp:coreProperties>
</file>