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93" r:id="rId2"/>
    <p:sldId id="261" r:id="rId3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82" y="1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5EFC2D-A201-424E-A113-2FA7E5605309}" type="datetimeFigureOut">
              <a:rPr lang="es-PE" smtClean="0"/>
              <a:t>16/04/2026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80B3A6-4F77-4DB6-9DA7-3EAEDD1B100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60708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A7F4EA-96F4-4EF2-A4FD-B5B433FFEE00}" type="slidenum">
              <a:rPr lang="es-PE" smtClean="0"/>
              <a:t>2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19875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FD151C-C19D-42F6-95A5-4FDD82A7B7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FD01E11-0DF8-4C40-910E-D0521588EC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F697D71-51ED-4542-896B-51AF200AD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0F652-421F-4D96-ADE0-D20F59F9DBC1}" type="datetimeFigureOut">
              <a:rPr lang="es-PE" smtClean="0"/>
              <a:t>16/04/2026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4E40C97-C1DB-466C-B32E-B4DB35AC5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1D46605-A092-4EC1-8C61-433398ACF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14B5C-ED5B-4A58-8E27-EE770E7C791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93323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05E438-73A2-4D50-BB11-D580C2D01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5C17863-3E17-4180-B854-9136CB4DD6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E49614B-2D62-4AE0-943F-2AB8254D9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0F652-421F-4D96-ADE0-D20F59F9DBC1}" type="datetimeFigureOut">
              <a:rPr lang="es-PE" smtClean="0"/>
              <a:t>16/04/2026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51F1F27-F56D-4C35-ACC9-120051A05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1F7BBB0-042F-40E6-AF19-D2E807E67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14B5C-ED5B-4A58-8E27-EE770E7C791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69586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AC4D85F-3410-4FB4-9C79-68CB882E6A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7255157-0232-49DF-8FBD-4DCF500A03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838D8CD-C86C-4AF4-99B7-5C08D1373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0F652-421F-4D96-ADE0-D20F59F9DBC1}" type="datetimeFigureOut">
              <a:rPr lang="es-PE" smtClean="0"/>
              <a:t>16/04/2026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BCC5E9-62BF-45D8-AF5F-5E6801650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189842A-8665-4B5E-94CC-08B963E6F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14B5C-ED5B-4A58-8E27-EE770E7C791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52623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0512A6-0D84-4D3B-A0F5-4867C3A4D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F911F1B-6813-4B2E-B644-6B21C4F2D4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AEFC1D6-4B51-476A-8A2C-93A3AD3FF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0F652-421F-4D96-ADE0-D20F59F9DBC1}" type="datetimeFigureOut">
              <a:rPr lang="es-PE" smtClean="0"/>
              <a:t>16/04/2026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D7C1A67-E982-46A3-AFBB-9B6AE4E18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A87077D-7D81-4CB3-9666-34EE42EEF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14B5C-ED5B-4A58-8E27-EE770E7C791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59188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C9A8D9-1019-4E57-9437-484B72096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6EB9CE4-C3FE-4F44-9C0E-3B744607CB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6F5536-E6F8-4508-B604-694AF9601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0F652-421F-4D96-ADE0-D20F59F9DBC1}" type="datetimeFigureOut">
              <a:rPr lang="es-PE" smtClean="0"/>
              <a:t>16/04/2026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426591E-7BA4-4165-A729-73C491163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1BDB3BD-7A9B-4296-A68C-EFAE1EBD8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14B5C-ED5B-4A58-8E27-EE770E7C791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6125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E53B23-3628-4C13-AED0-B74B98A12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FCBE6C8-7B6C-4A10-BF97-783299D8A6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CD2D780-AFC4-4EA7-AE32-97ECFD0777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B273DCF-E75B-4DD4-A964-D4A303563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0F652-421F-4D96-ADE0-D20F59F9DBC1}" type="datetimeFigureOut">
              <a:rPr lang="es-PE" smtClean="0"/>
              <a:t>16/04/2026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5908694-174B-4AFE-9C8B-87ADB3F1F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2C2BC39-F8A5-42F5-9F31-A8981B09D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14B5C-ED5B-4A58-8E27-EE770E7C791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93548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2C17DF-8C6C-4719-975D-0CC43AAB4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A2180C8-C17F-4F76-9402-E48F8EE2F1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066E3F7-3B67-48F2-B24D-13CFC7982A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9203329-1905-4765-891C-45FB160E4D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6412909-0531-4035-8877-089EB48508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67660AA-43A0-4590-8D93-3510A238A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0F652-421F-4D96-ADE0-D20F59F9DBC1}" type="datetimeFigureOut">
              <a:rPr lang="es-PE" smtClean="0"/>
              <a:t>16/04/2026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D56D65F-8115-4DF6-9104-98364BB52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663ED41-B118-4AE1-A4CE-B70CF78BB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14B5C-ED5B-4A58-8E27-EE770E7C791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23704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361302-0C42-4965-9288-AE53FA3C1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E27EC89-5FDD-4CBB-A34E-1E2D080E5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0F652-421F-4D96-ADE0-D20F59F9DBC1}" type="datetimeFigureOut">
              <a:rPr lang="es-PE" smtClean="0"/>
              <a:t>16/04/2026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AA863D4-727A-417B-A060-6822CA450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8C2F652-053E-4F9B-A56B-52FCFEF29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14B5C-ED5B-4A58-8E27-EE770E7C791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06338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AE3F3F0-19A4-4556-888E-9C16EF7F3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0F652-421F-4D96-ADE0-D20F59F9DBC1}" type="datetimeFigureOut">
              <a:rPr lang="es-PE" smtClean="0"/>
              <a:t>16/04/2026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B013D5C-0C45-48E0-A2DE-4FEC83E5C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462467E-D2AD-4F63-9E4E-015F3D659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14B5C-ED5B-4A58-8E27-EE770E7C791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44830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CBFBD8-02A6-4CAA-83AC-4431E35EB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E0CDADB-85F5-40FD-889C-BD151D2EF4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AFC0851-9F04-43E5-BB8D-23481EC806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16072A0-2781-427B-89F0-80A4721769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0F652-421F-4D96-ADE0-D20F59F9DBC1}" type="datetimeFigureOut">
              <a:rPr lang="es-PE" smtClean="0"/>
              <a:t>16/04/2026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9921371-39E6-45B6-B854-9140A53EA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76A0C3C-FAEE-4873-96F7-F71E7E905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14B5C-ED5B-4A58-8E27-EE770E7C791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87749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76F3DD-C95F-420F-B476-8013CFBB2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CBF289F-0219-4E46-9D45-3ADBB1606B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8FB4F1F-E4AD-4839-9888-FBF51421CC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1B9CE86-C3E2-4D0F-818F-A5CE5A1B2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0F652-421F-4D96-ADE0-D20F59F9DBC1}" type="datetimeFigureOut">
              <a:rPr lang="es-PE" smtClean="0"/>
              <a:t>16/04/2026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BDA4087-5BC6-4D0F-B207-0C3E1769E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7EAA57C-A830-4D1D-A3A9-B356746EB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14B5C-ED5B-4A58-8E27-EE770E7C791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95293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1A42A47-8D54-4E6B-827C-98DA281D4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8CB36B2-C08C-42E2-9AC9-AEBE8596BA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1C4D53F-8B6F-46B0-B65E-2A2E042284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00F652-421F-4D96-ADE0-D20F59F9DBC1}" type="datetimeFigureOut">
              <a:rPr lang="es-PE" smtClean="0"/>
              <a:t>16/04/2026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B7C0DAE-85FB-4DAC-84A8-D941324E16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15354FD-0559-4394-B800-6086A2EA2B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014B5C-ED5B-4A58-8E27-EE770E7C791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79303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42">
            <a:extLst>
              <a:ext uri="{FF2B5EF4-FFF2-40B4-BE49-F238E27FC236}">
                <a16:creationId xmlns:a16="http://schemas.microsoft.com/office/drawing/2014/main" id="{F68A4815-C691-46AB-B702-DFDA46AB3030}"/>
              </a:ext>
            </a:extLst>
          </p:cNvPr>
          <p:cNvSpPr/>
          <p:nvPr/>
        </p:nvSpPr>
        <p:spPr>
          <a:xfrm>
            <a:off x="354053" y="240315"/>
            <a:ext cx="1758156" cy="524867"/>
          </a:xfrm>
          <a:custGeom>
            <a:avLst/>
            <a:gdLst/>
            <a:ahLst/>
            <a:cxnLst/>
            <a:rect l="l" t="t" r="r" b="b"/>
            <a:pathLst>
              <a:path w="2300520" h="728872">
                <a:moveTo>
                  <a:pt x="0" y="0"/>
                </a:moveTo>
                <a:lnTo>
                  <a:pt x="2300520" y="0"/>
                </a:lnTo>
                <a:lnTo>
                  <a:pt x="2300520" y="728872"/>
                </a:lnTo>
                <a:lnTo>
                  <a:pt x="0" y="72887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2856" t="-156449" r="-10284" b="-132217"/>
            </a:stretch>
          </a:blipFill>
        </p:spPr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C59801BA-8AB5-4B61-AB3C-D6EC1047CF2A}"/>
              </a:ext>
            </a:extLst>
          </p:cNvPr>
          <p:cNvGrpSpPr/>
          <p:nvPr/>
        </p:nvGrpSpPr>
        <p:grpSpPr>
          <a:xfrm>
            <a:off x="406289" y="1899138"/>
            <a:ext cx="6704374" cy="979362"/>
            <a:chOff x="424577" y="1086727"/>
            <a:chExt cx="5880869" cy="269676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1F788F68-D3F6-4A0B-BFA8-F4C7D032B6B9}"/>
                </a:ext>
              </a:extLst>
            </p:cNvPr>
            <p:cNvGrpSpPr/>
            <p:nvPr/>
          </p:nvGrpSpPr>
          <p:grpSpPr>
            <a:xfrm>
              <a:off x="2218010" y="1086727"/>
              <a:ext cx="4087436" cy="2690083"/>
              <a:chOff x="0" y="-38100"/>
              <a:chExt cx="1864433" cy="1060746"/>
            </a:xfrm>
          </p:grpSpPr>
          <p:sp>
            <p:nvSpPr>
              <p:cNvPr id="8" name="Freeform 5">
                <a:extLst>
                  <a:ext uri="{FF2B5EF4-FFF2-40B4-BE49-F238E27FC236}">
                    <a16:creationId xmlns:a16="http://schemas.microsoft.com/office/drawing/2014/main" id="{71467806-36BA-4E9D-92DB-B7C77CEE7913}"/>
                  </a:ext>
                </a:extLst>
              </p:cNvPr>
              <p:cNvSpPr/>
              <p:nvPr/>
            </p:nvSpPr>
            <p:spPr>
              <a:xfrm>
                <a:off x="0" y="1"/>
                <a:ext cx="1864433" cy="1022645"/>
              </a:xfrm>
              <a:custGeom>
                <a:avLst/>
                <a:gdLst/>
                <a:ahLst/>
                <a:cxnLst/>
                <a:rect l="l" t="t" r="r" b="b"/>
                <a:pathLst>
                  <a:path w="1864433" h="1020242">
                    <a:moveTo>
                      <a:pt x="119849" y="0"/>
                    </a:moveTo>
                    <a:lnTo>
                      <a:pt x="1744585" y="0"/>
                    </a:lnTo>
                    <a:cubicBezTo>
                      <a:pt x="1810775" y="0"/>
                      <a:pt x="1864433" y="53658"/>
                      <a:pt x="1864433" y="119849"/>
                    </a:cubicBezTo>
                    <a:lnTo>
                      <a:pt x="1864433" y="900393"/>
                    </a:lnTo>
                    <a:cubicBezTo>
                      <a:pt x="1864433" y="966584"/>
                      <a:pt x="1810775" y="1020242"/>
                      <a:pt x="1744585" y="1020242"/>
                    </a:cubicBezTo>
                    <a:lnTo>
                      <a:pt x="119849" y="1020242"/>
                    </a:lnTo>
                    <a:cubicBezTo>
                      <a:pt x="53658" y="1020242"/>
                      <a:pt x="0" y="966584"/>
                      <a:pt x="0" y="900393"/>
                    </a:cubicBezTo>
                    <a:lnTo>
                      <a:pt x="0" y="119849"/>
                    </a:lnTo>
                    <a:cubicBezTo>
                      <a:pt x="0" y="53658"/>
                      <a:pt x="53658" y="0"/>
                      <a:pt x="119849" y="0"/>
                    </a:cubicBezTo>
                    <a:close/>
                  </a:path>
                </a:pathLst>
              </a:custGeom>
              <a:solidFill>
                <a:srgbClr val="E1151A"/>
              </a:solidFill>
            </p:spPr>
          </p:sp>
          <p:sp>
            <p:nvSpPr>
              <p:cNvPr id="9" name="TextBox 6">
                <a:extLst>
                  <a:ext uri="{FF2B5EF4-FFF2-40B4-BE49-F238E27FC236}">
                    <a16:creationId xmlns:a16="http://schemas.microsoft.com/office/drawing/2014/main" id="{9B501F70-F2E9-41C8-8A05-6A9C80CF9BDE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1864433" cy="105834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5" name="Group 7">
              <a:extLst>
                <a:ext uri="{FF2B5EF4-FFF2-40B4-BE49-F238E27FC236}">
                  <a16:creationId xmlns:a16="http://schemas.microsoft.com/office/drawing/2014/main" id="{1AE15AC4-5896-4DBE-AE22-D06811917D66}"/>
                </a:ext>
              </a:extLst>
            </p:cNvPr>
            <p:cNvGrpSpPr/>
            <p:nvPr/>
          </p:nvGrpSpPr>
          <p:grpSpPr>
            <a:xfrm>
              <a:off x="424577" y="1183351"/>
              <a:ext cx="5108023" cy="2600136"/>
              <a:chOff x="0" y="0"/>
              <a:chExt cx="1816548" cy="1015335"/>
            </a:xfrm>
          </p:grpSpPr>
          <p:sp>
            <p:nvSpPr>
              <p:cNvPr id="6" name="Freeform 8">
                <a:extLst>
                  <a:ext uri="{FF2B5EF4-FFF2-40B4-BE49-F238E27FC236}">
                    <a16:creationId xmlns:a16="http://schemas.microsoft.com/office/drawing/2014/main" id="{12BEEEA5-AAAC-406B-8ADC-C58F85A85F1F}"/>
                  </a:ext>
                </a:extLst>
              </p:cNvPr>
              <p:cNvSpPr/>
              <p:nvPr/>
            </p:nvSpPr>
            <p:spPr>
              <a:xfrm>
                <a:off x="0" y="0"/>
                <a:ext cx="1816548" cy="1015335"/>
              </a:xfrm>
              <a:custGeom>
                <a:avLst/>
                <a:gdLst/>
                <a:ahLst/>
                <a:cxnLst/>
                <a:rect l="l" t="t" r="r" b="b"/>
                <a:pathLst>
                  <a:path w="1816548" h="1015335">
                    <a:moveTo>
                      <a:pt x="0" y="0"/>
                    </a:moveTo>
                    <a:lnTo>
                      <a:pt x="1816548" y="0"/>
                    </a:lnTo>
                    <a:lnTo>
                      <a:pt x="1816548" y="1015335"/>
                    </a:lnTo>
                    <a:lnTo>
                      <a:pt x="0" y="1015335"/>
                    </a:lnTo>
                    <a:close/>
                  </a:path>
                </a:pathLst>
              </a:custGeom>
              <a:solidFill>
                <a:srgbClr val="E1151A"/>
              </a:solidFill>
            </p:spPr>
          </p:sp>
          <p:sp>
            <p:nvSpPr>
              <p:cNvPr id="7" name="TextBox 9">
                <a:extLst>
                  <a:ext uri="{FF2B5EF4-FFF2-40B4-BE49-F238E27FC236}">
                    <a16:creationId xmlns:a16="http://schemas.microsoft.com/office/drawing/2014/main" id="{C54DE837-A058-46F3-A6A7-6C07D590505F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1816548" cy="105343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sp>
        <p:nvSpPr>
          <p:cNvPr id="10" name="TextBox 10">
            <a:extLst>
              <a:ext uri="{FF2B5EF4-FFF2-40B4-BE49-F238E27FC236}">
                <a16:creationId xmlns:a16="http://schemas.microsoft.com/office/drawing/2014/main" id="{196C4FC9-615F-4898-9AC2-E9F7C4A3A308}"/>
              </a:ext>
            </a:extLst>
          </p:cNvPr>
          <p:cNvSpPr txBox="1"/>
          <p:nvPr/>
        </p:nvSpPr>
        <p:spPr>
          <a:xfrm>
            <a:off x="529389" y="1808302"/>
            <a:ext cx="6439323" cy="10270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960"/>
              </a:lnSpc>
            </a:pPr>
            <a:r>
              <a:rPr lang="en-US" sz="4800" dirty="0">
                <a:solidFill>
                  <a:srgbClr val="FFFFFF"/>
                </a:solidFill>
                <a:latin typeface="Anton" pitchFamily="2" charset="0"/>
                <a:ea typeface="Saira Condensed Bold"/>
                <a:cs typeface="Saira Condensed Bold"/>
                <a:sym typeface="Saira Condensed Bold"/>
              </a:rPr>
              <a:t>CONCEPTOS FUNDAMENTALES</a:t>
            </a:r>
          </a:p>
        </p:txBody>
      </p:sp>
      <p:sp>
        <p:nvSpPr>
          <p:cNvPr id="11" name="Freeform 8">
            <a:extLst>
              <a:ext uri="{FF2B5EF4-FFF2-40B4-BE49-F238E27FC236}">
                <a16:creationId xmlns:a16="http://schemas.microsoft.com/office/drawing/2014/main" id="{F012288A-F71D-4691-A814-B00FB2D03AB9}"/>
              </a:ext>
            </a:extLst>
          </p:cNvPr>
          <p:cNvSpPr/>
          <p:nvPr/>
        </p:nvSpPr>
        <p:spPr>
          <a:xfrm>
            <a:off x="5273217" y="2053285"/>
            <a:ext cx="7019564" cy="4468581"/>
          </a:xfrm>
          <a:custGeom>
            <a:avLst/>
            <a:gdLst/>
            <a:ahLst/>
            <a:cxnLst/>
            <a:rect l="l" t="t" r="r" b="b"/>
            <a:pathLst>
              <a:path w="3269203" h="2178107">
                <a:moveTo>
                  <a:pt x="0" y="0"/>
                </a:moveTo>
                <a:lnTo>
                  <a:pt x="3269203" y="0"/>
                </a:lnTo>
                <a:lnTo>
                  <a:pt x="3269203" y="2178107"/>
                </a:lnTo>
                <a:lnTo>
                  <a:pt x="0" y="217810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sp>
      <p:sp>
        <p:nvSpPr>
          <p:cNvPr id="12" name="Freeform 17">
            <a:extLst>
              <a:ext uri="{FF2B5EF4-FFF2-40B4-BE49-F238E27FC236}">
                <a16:creationId xmlns:a16="http://schemas.microsoft.com/office/drawing/2014/main" id="{471FE1FC-AC2B-462A-9E2C-A8AB8B6AA798}"/>
              </a:ext>
            </a:extLst>
          </p:cNvPr>
          <p:cNvSpPr/>
          <p:nvPr/>
        </p:nvSpPr>
        <p:spPr>
          <a:xfrm>
            <a:off x="0" y="6640922"/>
            <a:ext cx="12192000" cy="217078"/>
          </a:xfrm>
          <a:custGeom>
            <a:avLst/>
            <a:gdLst/>
            <a:ahLst/>
            <a:cxnLst/>
            <a:rect l="l" t="t" r="r" b="b"/>
            <a:pathLst>
              <a:path w="12442524" h="585835">
                <a:moveTo>
                  <a:pt x="0" y="0"/>
                </a:moveTo>
                <a:lnTo>
                  <a:pt x="12442523" y="0"/>
                </a:lnTo>
                <a:lnTo>
                  <a:pt x="12442523" y="585836"/>
                </a:lnTo>
                <a:lnTo>
                  <a:pt x="0" y="58583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508756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: esquinas redondeadas 13">
            <a:extLst>
              <a:ext uri="{FF2B5EF4-FFF2-40B4-BE49-F238E27FC236}">
                <a16:creationId xmlns:a16="http://schemas.microsoft.com/office/drawing/2014/main" id="{61EA0633-DE28-4E42-9445-954ED7E960C5}"/>
              </a:ext>
            </a:extLst>
          </p:cNvPr>
          <p:cNvSpPr/>
          <p:nvPr/>
        </p:nvSpPr>
        <p:spPr>
          <a:xfrm>
            <a:off x="5737859" y="2439761"/>
            <a:ext cx="5610726" cy="271913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grpSp>
        <p:nvGrpSpPr>
          <p:cNvPr id="2" name="Group 2">
            <a:extLst>
              <a:ext uri="{FF2B5EF4-FFF2-40B4-BE49-F238E27FC236}">
                <a16:creationId xmlns:a16="http://schemas.microsoft.com/office/drawing/2014/main" id="{365413B8-EF5E-47C6-B590-86ADB3E65308}"/>
              </a:ext>
            </a:extLst>
          </p:cNvPr>
          <p:cNvGrpSpPr/>
          <p:nvPr/>
        </p:nvGrpSpPr>
        <p:grpSpPr>
          <a:xfrm>
            <a:off x="1275355" y="1142985"/>
            <a:ext cx="3024375" cy="5162550"/>
            <a:chOff x="0" y="0"/>
            <a:chExt cx="1746015" cy="2167467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32C319F4-D707-4D96-B99C-8E026937E0D9}"/>
                </a:ext>
              </a:extLst>
            </p:cNvPr>
            <p:cNvSpPr/>
            <p:nvPr/>
          </p:nvSpPr>
          <p:spPr>
            <a:xfrm>
              <a:off x="0" y="0"/>
              <a:ext cx="1746015" cy="2167467"/>
            </a:xfrm>
            <a:custGeom>
              <a:avLst/>
              <a:gdLst/>
              <a:ahLst/>
              <a:cxnLst/>
              <a:rect l="l" t="t" r="r" b="b"/>
              <a:pathLst>
                <a:path w="1746015" h="2167467">
                  <a:moveTo>
                    <a:pt x="59559" y="0"/>
                  </a:moveTo>
                  <a:lnTo>
                    <a:pt x="1686456" y="0"/>
                  </a:lnTo>
                  <a:cubicBezTo>
                    <a:pt x="1702252" y="0"/>
                    <a:pt x="1717401" y="6275"/>
                    <a:pt x="1728570" y="17444"/>
                  </a:cubicBezTo>
                  <a:cubicBezTo>
                    <a:pt x="1739740" y="28614"/>
                    <a:pt x="1746015" y="43763"/>
                    <a:pt x="1746015" y="59559"/>
                  </a:cubicBezTo>
                  <a:lnTo>
                    <a:pt x="1746015" y="2107908"/>
                  </a:lnTo>
                  <a:cubicBezTo>
                    <a:pt x="1746015" y="2140801"/>
                    <a:pt x="1719350" y="2167467"/>
                    <a:pt x="1686456" y="2167467"/>
                  </a:cubicBezTo>
                  <a:lnTo>
                    <a:pt x="59559" y="2167467"/>
                  </a:lnTo>
                  <a:cubicBezTo>
                    <a:pt x="43763" y="2167467"/>
                    <a:pt x="28614" y="2161192"/>
                    <a:pt x="17444" y="2150022"/>
                  </a:cubicBezTo>
                  <a:cubicBezTo>
                    <a:pt x="6275" y="2138853"/>
                    <a:pt x="0" y="2123704"/>
                    <a:pt x="0" y="2107908"/>
                  </a:cubicBezTo>
                  <a:lnTo>
                    <a:pt x="0" y="59559"/>
                  </a:lnTo>
                  <a:cubicBezTo>
                    <a:pt x="0" y="43763"/>
                    <a:pt x="6275" y="28614"/>
                    <a:pt x="17444" y="17444"/>
                  </a:cubicBezTo>
                  <a:cubicBezTo>
                    <a:pt x="28614" y="6275"/>
                    <a:pt x="43763" y="0"/>
                    <a:pt x="59559" y="0"/>
                  </a:cubicBezTo>
                  <a:close/>
                </a:path>
              </a:pathLst>
            </a:custGeom>
            <a:solidFill>
              <a:srgbClr val="E1151A"/>
            </a:solidFill>
          </p:spPr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7D505574-7C0D-454E-B19D-6C27E64D0DC0}"/>
                </a:ext>
              </a:extLst>
            </p:cNvPr>
            <p:cNvSpPr txBox="1"/>
            <p:nvPr/>
          </p:nvSpPr>
          <p:spPr>
            <a:xfrm>
              <a:off x="0" y="-38100"/>
              <a:ext cx="1746015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lang="en-US" sz="1899" dirty="0">
                <a:solidFill>
                  <a:srgbClr val="FAFAFA"/>
                </a:solidFill>
                <a:latin typeface="Anton"/>
                <a:ea typeface="Anton"/>
                <a:cs typeface="Anton"/>
                <a:sym typeface="Anton"/>
              </a:endParaRPr>
            </a:p>
          </p:txBody>
        </p:sp>
      </p:grpSp>
      <p:sp>
        <p:nvSpPr>
          <p:cNvPr id="5" name="TextBox 8">
            <a:extLst>
              <a:ext uri="{FF2B5EF4-FFF2-40B4-BE49-F238E27FC236}">
                <a16:creationId xmlns:a16="http://schemas.microsoft.com/office/drawing/2014/main" id="{3B2E6D0C-C045-4EE6-AB6B-FEAA106AE652}"/>
              </a:ext>
            </a:extLst>
          </p:cNvPr>
          <p:cNvSpPr txBox="1"/>
          <p:nvPr/>
        </p:nvSpPr>
        <p:spPr>
          <a:xfrm>
            <a:off x="4896066" y="868154"/>
            <a:ext cx="7295934" cy="8991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99"/>
              </a:lnSpc>
            </a:pPr>
            <a:r>
              <a:rPr lang="en-US" sz="5000" dirty="0" err="1">
                <a:solidFill>
                  <a:srgbClr val="4F4F4F"/>
                </a:solidFill>
                <a:latin typeface="Anton" pitchFamily="2" charset="0"/>
                <a:ea typeface="Saira Condensed Bold"/>
                <a:cs typeface="Saira Condensed Bold"/>
                <a:sym typeface="Saira Condensed Bold"/>
              </a:rPr>
              <a:t>Definición</a:t>
            </a:r>
            <a:r>
              <a:rPr lang="en-US" sz="5000" dirty="0">
                <a:solidFill>
                  <a:srgbClr val="4F4F4F"/>
                </a:solidFill>
                <a:latin typeface="Anton" pitchFamily="2" charset="0"/>
                <a:ea typeface="Saira Condensed Bold"/>
                <a:cs typeface="Saira Condensed Bold"/>
                <a:sym typeface="Saira Condensed Bold"/>
              </a:rPr>
              <a:t> </a:t>
            </a:r>
            <a:r>
              <a:rPr lang="en-US" sz="5000" dirty="0" err="1">
                <a:solidFill>
                  <a:srgbClr val="4F4F4F"/>
                </a:solidFill>
                <a:latin typeface="Anton" pitchFamily="2" charset="0"/>
                <a:ea typeface="Saira Condensed Bold"/>
                <a:cs typeface="Saira Condensed Bold"/>
                <a:sym typeface="Saira Condensed Bold"/>
              </a:rPr>
              <a:t>según</a:t>
            </a:r>
            <a:r>
              <a:rPr lang="en-US" sz="5000" dirty="0">
                <a:solidFill>
                  <a:srgbClr val="4F4F4F"/>
                </a:solidFill>
                <a:latin typeface="Anton" pitchFamily="2" charset="0"/>
                <a:ea typeface="Saira Condensed Bold"/>
                <a:cs typeface="Saira Condensed Bold"/>
                <a:sym typeface="Saira Condensed Bold"/>
              </a:rPr>
              <a:t> </a:t>
            </a:r>
            <a:r>
              <a:rPr lang="en-US" sz="5000" dirty="0" err="1">
                <a:solidFill>
                  <a:srgbClr val="4F4F4F"/>
                </a:solidFill>
                <a:latin typeface="Anton" pitchFamily="2" charset="0"/>
                <a:ea typeface="Saira Condensed Bold"/>
                <a:cs typeface="Saira Condensed Bold"/>
                <a:sym typeface="Saira Condensed Bold"/>
              </a:rPr>
              <a:t>normas</a:t>
            </a:r>
            <a:endParaRPr lang="en-US" sz="5000" dirty="0">
              <a:solidFill>
                <a:srgbClr val="4F4F4F"/>
              </a:solidFill>
              <a:latin typeface="Anton" pitchFamily="2" charset="0"/>
              <a:ea typeface="Saira Condensed Bold"/>
              <a:cs typeface="Saira Condensed Bold"/>
              <a:sym typeface="Saira Condensed Bold"/>
            </a:endParaRPr>
          </a:p>
        </p:txBody>
      </p:sp>
      <p:sp>
        <p:nvSpPr>
          <p:cNvPr id="8" name="TextBox 11">
            <a:extLst>
              <a:ext uri="{FF2B5EF4-FFF2-40B4-BE49-F238E27FC236}">
                <a16:creationId xmlns:a16="http://schemas.microsoft.com/office/drawing/2014/main" id="{55F0B695-D525-4A2A-BB0F-22B5AD99BD3B}"/>
              </a:ext>
            </a:extLst>
          </p:cNvPr>
          <p:cNvSpPr txBox="1"/>
          <p:nvPr/>
        </p:nvSpPr>
        <p:spPr>
          <a:xfrm>
            <a:off x="6096000" y="2544215"/>
            <a:ext cx="5052060" cy="23980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50" indent="-285750" algn="just">
              <a:lnSpc>
                <a:spcPts val="266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01E1A"/>
                </a:solidFill>
                <a:latin typeface="Ovo" panose="020B0604020202020204" charset="0"/>
                <a:ea typeface="TT Commons Pro"/>
                <a:cs typeface="TT Commons Pro"/>
                <a:sym typeface="TT Commons Pro"/>
              </a:rPr>
              <a:t>D.S. 024-2016-EM: </a:t>
            </a:r>
            <a:r>
              <a:rPr lang="en-US" dirty="0" err="1">
                <a:solidFill>
                  <a:srgbClr val="201E1A"/>
                </a:solidFill>
                <a:latin typeface="Ovo" panose="020B0604020202020204" charset="0"/>
                <a:ea typeface="TT Commons Pro"/>
                <a:cs typeface="TT Commons Pro"/>
                <a:sym typeface="TT Commons Pro"/>
              </a:rPr>
              <a:t>Trabajo</a:t>
            </a:r>
            <a:r>
              <a:rPr lang="en-US" dirty="0">
                <a:solidFill>
                  <a:srgbClr val="201E1A"/>
                </a:solidFill>
                <a:latin typeface="Ovo" panose="020B0604020202020204" charset="0"/>
                <a:ea typeface="TT Commons Pro"/>
                <a:cs typeface="TT Commons Pro"/>
                <a:sym typeface="TT Commons Pro"/>
              </a:rPr>
              <a:t> </a:t>
            </a:r>
            <a:r>
              <a:rPr lang="en-US" dirty="0" err="1">
                <a:solidFill>
                  <a:srgbClr val="201E1A"/>
                </a:solidFill>
                <a:latin typeface="Ovo" panose="020B0604020202020204" charset="0"/>
                <a:ea typeface="TT Commons Pro"/>
                <a:cs typeface="TT Commons Pro"/>
                <a:sym typeface="TT Commons Pro"/>
              </a:rPr>
              <a:t>en</a:t>
            </a:r>
            <a:r>
              <a:rPr lang="en-US" dirty="0">
                <a:solidFill>
                  <a:srgbClr val="201E1A"/>
                </a:solidFill>
                <a:latin typeface="Ovo" panose="020B0604020202020204" charset="0"/>
                <a:ea typeface="TT Commons Pro"/>
                <a:cs typeface="TT Commons Pro"/>
                <a:sym typeface="TT Commons Pro"/>
              </a:rPr>
              <a:t> </a:t>
            </a:r>
            <a:r>
              <a:rPr lang="en-US" dirty="0" err="1">
                <a:solidFill>
                  <a:srgbClr val="201E1A"/>
                </a:solidFill>
                <a:latin typeface="Ovo" panose="020B0604020202020204" charset="0"/>
                <a:ea typeface="TT Commons Pro"/>
                <a:cs typeface="TT Commons Pro"/>
                <a:sym typeface="TT Commons Pro"/>
              </a:rPr>
              <a:t>altura</a:t>
            </a:r>
            <a:r>
              <a:rPr lang="en-US" dirty="0">
                <a:solidFill>
                  <a:srgbClr val="201E1A"/>
                </a:solidFill>
                <a:latin typeface="Ovo" panose="020B0604020202020204" charset="0"/>
                <a:ea typeface="TT Commons Pro"/>
                <a:cs typeface="TT Commons Pro"/>
                <a:sym typeface="TT Commons Pro"/>
              </a:rPr>
              <a:t> </a:t>
            </a:r>
            <a:r>
              <a:rPr lang="en-US" dirty="0" err="1">
                <a:solidFill>
                  <a:srgbClr val="201E1A"/>
                </a:solidFill>
                <a:latin typeface="Ovo" panose="020B0604020202020204" charset="0"/>
                <a:ea typeface="TT Commons Pro"/>
                <a:cs typeface="TT Commons Pro"/>
                <a:sym typeface="TT Commons Pro"/>
              </a:rPr>
              <a:t>el</a:t>
            </a:r>
            <a:r>
              <a:rPr lang="en-US" dirty="0">
                <a:solidFill>
                  <a:srgbClr val="201E1A"/>
                </a:solidFill>
                <a:latin typeface="Ovo" panose="020B0604020202020204" charset="0"/>
                <a:ea typeface="TT Commons Pro"/>
                <a:cs typeface="TT Commons Pro"/>
                <a:sym typeface="TT Commons Pro"/>
              </a:rPr>
              <a:t> </a:t>
            </a:r>
            <a:r>
              <a:rPr lang="en-US" dirty="0" err="1">
                <a:solidFill>
                  <a:srgbClr val="201E1A"/>
                </a:solidFill>
                <a:latin typeface="Ovo" panose="020B0604020202020204" charset="0"/>
                <a:ea typeface="TT Commons Pro"/>
                <a:cs typeface="TT Commons Pro"/>
                <a:sym typeface="TT Commons Pro"/>
              </a:rPr>
              <a:t>toda</a:t>
            </a:r>
            <a:r>
              <a:rPr lang="en-US" dirty="0">
                <a:solidFill>
                  <a:srgbClr val="201E1A"/>
                </a:solidFill>
                <a:latin typeface="Ovo" panose="020B0604020202020204" charset="0"/>
                <a:ea typeface="TT Commons Pro"/>
                <a:cs typeface="TT Commons Pro"/>
                <a:sym typeface="TT Commons Pro"/>
              </a:rPr>
              <a:t> labor que se </a:t>
            </a:r>
            <a:r>
              <a:rPr lang="en-US" dirty="0" err="1">
                <a:solidFill>
                  <a:srgbClr val="201E1A"/>
                </a:solidFill>
                <a:latin typeface="Ovo" panose="020B0604020202020204" charset="0"/>
                <a:ea typeface="TT Commons Pro"/>
                <a:cs typeface="TT Commons Pro"/>
                <a:sym typeface="TT Commons Pro"/>
              </a:rPr>
              <a:t>realiza</a:t>
            </a:r>
            <a:r>
              <a:rPr lang="en-US" dirty="0">
                <a:solidFill>
                  <a:srgbClr val="201E1A"/>
                </a:solidFill>
                <a:latin typeface="Ovo" panose="020B0604020202020204" charset="0"/>
                <a:ea typeface="TT Commons Pro"/>
                <a:cs typeface="TT Commons Pro"/>
                <a:sym typeface="TT Commons Pro"/>
              </a:rPr>
              <a:t> a una </a:t>
            </a:r>
            <a:r>
              <a:rPr lang="en-US" dirty="0" err="1">
                <a:solidFill>
                  <a:srgbClr val="201E1A"/>
                </a:solidFill>
                <a:latin typeface="Ovo" panose="020B0604020202020204" charset="0"/>
                <a:ea typeface="TT Commons Pro"/>
                <a:cs typeface="TT Commons Pro"/>
                <a:sym typeface="TT Commons Pro"/>
              </a:rPr>
              <a:t>altura</a:t>
            </a:r>
            <a:r>
              <a:rPr lang="en-US" dirty="0">
                <a:solidFill>
                  <a:srgbClr val="201E1A"/>
                </a:solidFill>
                <a:latin typeface="Ovo" panose="020B0604020202020204" charset="0"/>
                <a:ea typeface="TT Commons Pro"/>
                <a:cs typeface="TT Commons Pro"/>
                <a:sym typeface="TT Commons Pro"/>
              </a:rPr>
              <a:t> mayor o </a:t>
            </a:r>
            <a:r>
              <a:rPr lang="en-US" dirty="0" err="1">
                <a:solidFill>
                  <a:srgbClr val="201E1A"/>
                </a:solidFill>
                <a:latin typeface="Ovo" panose="020B0604020202020204" charset="0"/>
                <a:ea typeface="TT Commons Pro"/>
                <a:cs typeface="TT Commons Pro"/>
                <a:sym typeface="TT Commons Pro"/>
              </a:rPr>
              <a:t>igual</a:t>
            </a:r>
            <a:r>
              <a:rPr lang="en-US" dirty="0">
                <a:solidFill>
                  <a:srgbClr val="201E1A"/>
                </a:solidFill>
                <a:latin typeface="Ovo" panose="020B0604020202020204" charset="0"/>
                <a:ea typeface="TT Commons Pro"/>
                <a:cs typeface="TT Commons Pro"/>
                <a:sym typeface="TT Commons Pro"/>
              </a:rPr>
              <a:t> a 1.80 m </a:t>
            </a:r>
            <a:r>
              <a:rPr lang="en-US" dirty="0" err="1">
                <a:solidFill>
                  <a:srgbClr val="201E1A"/>
                </a:solidFill>
                <a:latin typeface="Ovo" panose="020B0604020202020204" charset="0"/>
                <a:ea typeface="TT Commons Pro"/>
                <a:cs typeface="TT Commons Pro"/>
                <a:sym typeface="TT Commons Pro"/>
              </a:rPr>
              <a:t>sobre</a:t>
            </a:r>
            <a:r>
              <a:rPr lang="en-US" dirty="0">
                <a:solidFill>
                  <a:srgbClr val="201E1A"/>
                </a:solidFill>
                <a:latin typeface="Ovo" panose="020B0604020202020204" charset="0"/>
                <a:ea typeface="TT Commons Pro"/>
                <a:cs typeface="TT Commons Pro"/>
                <a:sym typeface="TT Commons Pro"/>
              </a:rPr>
              <a:t> </a:t>
            </a:r>
            <a:r>
              <a:rPr lang="en-US" dirty="0" err="1">
                <a:solidFill>
                  <a:srgbClr val="201E1A"/>
                </a:solidFill>
                <a:latin typeface="Ovo" panose="020B0604020202020204" charset="0"/>
                <a:ea typeface="TT Commons Pro"/>
                <a:cs typeface="TT Commons Pro"/>
                <a:sym typeface="TT Commons Pro"/>
              </a:rPr>
              <a:t>el</a:t>
            </a:r>
            <a:r>
              <a:rPr lang="en-US" dirty="0">
                <a:solidFill>
                  <a:srgbClr val="201E1A"/>
                </a:solidFill>
                <a:latin typeface="Ovo" panose="020B0604020202020204" charset="0"/>
                <a:ea typeface="TT Commons Pro"/>
                <a:cs typeface="TT Commons Pro"/>
                <a:sym typeface="TT Commons Pro"/>
              </a:rPr>
              <a:t> </a:t>
            </a:r>
            <a:r>
              <a:rPr lang="en-US" dirty="0" err="1">
                <a:solidFill>
                  <a:srgbClr val="201E1A"/>
                </a:solidFill>
                <a:latin typeface="Ovo" panose="020B0604020202020204" charset="0"/>
                <a:ea typeface="TT Commons Pro"/>
                <a:cs typeface="TT Commons Pro"/>
                <a:sym typeface="TT Commons Pro"/>
              </a:rPr>
              <a:t>nivel</a:t>
            </a:r>
            <a:r>
              <a:rPr lang="en-US" dirty="0">
                <a:solidFill>
                  <a:srgbClr val="201E1A"/>
                </a:solidFill>
                <a:latin typeface="Ovo" panose="020B0604020202020204" charset="0"/>
                <a:ea typeface="TT Commons Pro"/>
                <a:cs typeface="TT Commons Pro"/>
                <a:sym typeface="TT Commons Pro"/>
              </a:rPr>
              <a:t> del </a:t>
            </a:r>
            <a:r>
              <a:rPr lang="en-US" dirty="0" err="1">
                <a:solidFill>
                  <a:srgbClr val="201E1A"/>
                </a:solidFill>
                <a:latin typeface="Ovo" panose="020B0604020202020204" charset="0"/>
                <a:ea typeface="TT Commons Pro"/>
                <a:cs typeface="TT Commons Pro"/>
                <a:sym typeface="TT Commons Pro"/>
              </a:rPr>
              <a:t>suelo</a:t>
            </a:r>
            <a:r>
              <a:rPr lang="en-US" dirty="0">
                <a:solidFill>
                  <a:srgbClr val="201E1A"/>
                </a:solidFill>
                <a:latin typeface="Ovo" panose="020B0604020202020204" charset="0"/>
                <a:ea typeface="TT Commons Pro"/>
                <a:cs typeface="TT Commons Pro"/>
                <a:sym typeface="TT Commons Pro"/>
              </a:rPr>
              <a:t>, </a:t>
            </a:r>
            <a:r>
              <a:rPr lang="en-US" dirty="0" err="1">
                <a:solidFill>
                  <a:srgbClr val="201E1A"/>
                </a:solidFill>
                <a:latin typeface="Ovo" panose="020B0604020202020204" charset="0"/>
                <a:ea typeface="TT Commons Pro"/>
                <a:cs typeface="TT Commons Pro"/>
                <a:sym typeface="TT Commons Pro"/>
              </a:rPr>
              <a:t>donde</a:t>
            </a:r>
            <a:r>
              <a:rPr lang="en-US" dirty="0">
                <a:solidFill>
                  <a:srgbClr val="201E1A"/>
                </a:solidFill>
                <a:latin typeface="Ovo" panose="020B0604020202020204" charset="0"/>
                <a:ea typeface="TT Commons Pro"/>
                <a:cs typeface="TT Commons Pro"/>
                <a:sym typeface="TT Commons Pro"/>
              </a:rPr>
              <a:t> </a:t>
            </a:r>
            <a:r>
              <a:rPr lang="en-US" dirty="0" err="1">
                <a:solidFill>
                  <a:srgbClr val="201E1A"/>
                </a:solidFill>
                <a:latin typeface="Ovo" panose="020B0604020202020204" charset="0"/>
                <a:ea typeface="TT Commons Pro"/>
                <a:cs typeface="TT Commons Pro"/>
                <a:sym typeface="TT Commons Pro"/>
              </a:rPr>
              <a:t>exista</a:t>
            </a:r>
            <a:r>
              <a:rPr lang="en-US" dirty="0">
                <a:solidFill>
                  <a:srgbClr val="201E1A"/>
                </a:solidFill>
                <a:latin typeface="Ovo" panose="020B0604020202020204" charset="0"/>
                <a:ea typeface="TT Commons Pro"/>
                <a:cs typeface="TT Commons Pro"/>
                <a:sym typeface="TT Commons Pro"/>
              </a:rPr>
              <a:t> </a:t>
            </a:r>
            <a:r>
              <a:rPr lang="en-US" dirty="0" err="1">
                <a:solidFill>
                  <a:srgbClr val="201E1A"/>
                </a:solidFill>
                <a:latin typeface="Ovo" panose="020B0604020202020204" charset="0"/>
                <a:ea typeface="TT Commons Pro"/>
                <a:cs typeface="TT Commons Pro"/>
                <a:sym typeface="TT Commons Pro"/>
              </a:rPr>
              <a:t>riesgo</a:t>
            </a:r>
            <a:r>
              <a:rPr lang="en-US" dirty="0">
                <a:solidFill>
                  <a:srgbClr val="201E1A"/>
                </a:solidFill>
                <a:latin typeface="Ovo" panose="020B0604020202020204" charset="0"/>
                <a:ea typeface="TT Commons Pro"/>
                <a:cs typeface="TT Commons Pro"/>
                <a:sym typeface="TT Commons Pro"/>
              </a:rPr>
              <a:t> de </a:t>
            </a:r>
            <a:r>
              <a:rPr lang="en-US" dirty="0" err="1">
                <a:solidFill>
                  <a:srgbClr val="201E1A"/>
                </a:solidFill>
                <a:latin typeface="Ovo" panose="020B0604020202020204" charset="0"/>
                <a:ea typeface="TT Commons Pro"/>
                <a:cs typeface="TT Commons Pro"/>
                <a:sym typeface="TT Commons Pro"/>
              </a:rPr>
              <a:t>caída</a:t>
            </a:r>
            <a:r>
              <a:rPr lang="en-US" dirty="0">
                <a:solidFill>
                  <a:srgbClr val="201E1A"/>
                </a:solidFill>
                <a:latin typeface="Ovo" panose="020B0604020202020204" charset="0"/>
                <a:ea typeface="TT Commons Pro"/>
                <a:cs typeface="TT Commons Pro"/>
                <a:sym typeface="TT Commons Pro"/>
              </a:rPr>
              <a:t>.</a:t>
            </a:r>
          </a:p>
          <a:p>
            <a:pPr marL="285750" indent="-285750" algn="just">
              <a:lnSpc>
                <a:spcPts val="266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01E1A"/>
                </a:solidFill>
                <a:latin typeface="Ovo" panose="020B0604020202020204" charset="0"/>
                <a:ea typeface="TT Commons Pro"/>
                <a:cs typeface="TT Commons Pro"/>
                <a:sym typeface="TT Commons Pro"/>
              </a:rPr>
              <a:t>OSHA: </a:t>
            </a:r>
            <a:r>
              <a:rPr lang="en-US" dirty="0" err="1">
                <a:solidFill>
                  <a:srgbClr val="201E1A"/>
                </a:solidFill>
                <a:latin typeface="Ovo" panose="020B0604020202020204" charset="0"/>
                <a:ea typeface="TT Commons Pro"/>
                <a:cs typeface="TT Commons Pro"/>
                <a:sym typeface="TT Commons Pro"/>
              </a:rPr>
              <a:t>Trabajo</a:t>
            </a:r>
            <a:r>
              <a:rPr lang="en-US" dirty="0">
                <a:solidFill>
                  <a:srgbClr val="201E1A"/>
                </a:solidFill>
                <a:latin typeface="Ovo" panose="020B0604020202020204" charset="0"/>
                <a:ea typeface="TT Commons Pro"/>
                <a:cs typeface="TT Commons Pro"/>
                <a:sym typeface="TT Commons Pro"/>
              </a:rPr>
              <a:t> </a:t>
            </a:r>
            <a:r>
              <a:rPr lang="en-US" dirty="0" err="1">
                <a:solidFill>
                  <a:srgbClr val="201E1A"/>
                </a:solidFill>
                <a:latin typeface="Ovo" panose="020B0604020202020204" charset="0"/>
                <a:ea typeface="TT Commons Pro"/>
                <a:cs typeface="TT Commons Pro"/>
                <a:sym typeface="TT Commons Pro"/>
              </a:rPr>
              <a:t>en</a:t>
            </a:r>
            <a:r>
              <a:rPr lang="en-US" dirty="0">
                <a:solidFill>
                  <a:srgbClr val="201E1A"/>
                </a:solidFill>
                <a:latin typeface="Ovo" panose="020B0604020202020204" charset="0"/>
                <a:ea typeface="TT Commons Pro"/>
                <a:cs typeface="TT Commons Pro"/>
                <a:sym typeface="TT Commons Pro"/>
              </a:rPr>
              <a:t> </a:t>
            </a:r>
            <a:r>
              <a:rPr lang="en-US" dirty="0" err="1">
                <a:solidFill>
                  <a:srgbClr val="201E1A"/>
                </a:solidFill>
                <a:latin typeface="Ovo" panose="020B0604020202020204" charset="0"/>
                <a:ea typeface="TT Commons Pro"/>
                <a:cs typeface="TT Commons Pro"/>
                <a:sym typeface="TT Commons Pro"/>
              </a:rPr>
              <a:t>altura</a:t>
            </a:r>
            <a:r>
              <a:rPr lang="en-US" dirty="0">
                <a:solidFill>
                  <a:srgbClr val="201E1A"/>
                </a:solidFill>
                <a:latin typeface="Ovo" panose="020B0604020202020204" charset="0"/>
                <a:ea typeface="TT Commons Pro"/>
                <a:cs typeface="TT Commons Pro"/>
                <a:sym typeface="TT Commons Pro"/>
              </a:rPr>
              <a:t> </a:t>
            </a:r>
            <a:r>
              <a:rPr lang="en-US" dirty="0" err="1">
                <a:solidFill>
                  <a:srgbClr val="201E1A"/>
                </a:solidFill>
                <a:latin typeface="Ovo" panose="020B0604020202020204" charset="0"/>
                <a:ea typeface="TT Commons Pro"/>
                <a:cs typeface="TT Commons Pro"/>
                <a:sym typeface="TT Commons Pro"/>
              </a:rPr>
              <a:t>desde</a:t>
            </a:r>
            <a:r>
              <a:rPr lang="en-US" dirty="0">
                <a:solidFill>
                  <a:srgbClr val="201E1A"/>
                </a:solidFill>
                <a:latin typeface="Ovo" panose="020B0604020202020204" charset="0"/>
                <a:ea typeface="TT Commons Pro"/>
                <a:cs typeface="TT Commons Pro"/>
                <a:sym typeface="TT Commons Pro"/>
              </a:rPr>
              <a:t> 1.20 m </a:t>
            </a:r>
            <a:r>
              <a:rPr lang="en-US" dirty="0" err="1">
                <a:solidFill>
                  <a:srgbClr val="201E1A"/>
                </a:solidFill>
                <a:latin typeface="Ovo" panose="020B0604020202020204" charset="0"/>
                <a:ea typeface="TT Commons Pro"/>
                <a:cs typeface="TT Commons Pro"/>
                <a:sym typeface="TT Commons Pro"/>
              </a:rPr>
              <a:t>en</a:t>
            </a:r>
            <a:r>
              <a:rPr lang="en-US" dirty="0">
                <a:solidFill>
                  <a:srgbClr val="201E1A"/>
                </a:solidFill>
                <a:latin typeface="Ovo" panose="020B0604020202020204" charset="0"/>
                <a:ea typeface="TT Commons Pro"/>
                <a:cs typeface="TT Commons Pro"/>
                <a:sym typeface="TT Commons Pro"/>
              </a:rPr>
              <a:t> </a:t>
            </a:r>
            <a:r>
              <a:rPr lang="en-US" dirty="0" err="1">
                <a:solidFill>
                  <a:srgbClr val="201E1A"/>
                </a:solidFill>
                <a:latin typeface="Ovo" panose="020B0604020202020204" charset="0"/>
                <a:ea typeface="TT Commons Pro"/>
                <a:cs typeface="TT Commons Pro"/>
                <a:sym typeface="TT Commons Pro"/>
              </a:rPr>
              <a:t>industria</a:t>
            </a:r>
            <a:r>
              <a:rPr lang="en-US" dirty="0">
                <a:solidFill>
                  <a:srgbClr val="201E1A"/>
                </a:solidFill>
                <a:latin typeface="Ovo" panose="020B0604020202020204" charset="0"/>
                <a:ea typeface="TT Commons Pro"/>
                <a:cs typeface="TT Commons Pro"/>
                <a:sym typeface="TT Commons Pro"/>
              </a:rPr>
              <a:t> general y 1.80 m </a:t>
            </a:r>
            <a:r>
              <a:rPr lang="en-US" dirty="0" err="1">
                <a:solidFill>
                  <a:srgbClr val="201E1A"/>
                </a:solidFill>
                <a:latin typeface="Ovo" panose="020B0604020202020204" charset="0"/>
                <a:ea typeface="TT Commons Pro"/>
                <a:cs typeface="TT Commons Pro"/>
                <a:sym typeface="TT Commons Pro"/>
              </a:rPr>
              <a:t>en</a:t>
            </a:r>
            <a:r>
              <a:rPr lang="en-US" dirty="0">
                <a:solidFill>
                  <a:srgbClr val="201E1A"/>
                </a:solidFill>
                <a:latin typeface="Ovo" panose="020B0604020202020204" charset="0"/>
                <a:ea typeface="TT Commons Pro"/>
                <a:cs typeface="TT Commons Pro"/>
                <a:sym typeface="TT Commons Pro"/>
              </a:rPr>
              <a:t> </a:t>
            </a:r>
            <a:r>
              <a:rPr lang="en-US" dirty="0" err="1">
                <a:solidFill>
                  <a:srgbClr val="201E1A"/>
                </a:solidFill>
                <a:latin typeface="Ovo" panose="020B0604020202020204" charset="0"/>
                <a:ea typeface="TT Commons Pro"/>
                <a:cs typeface="TT Commons Pro"/>
                <a:sym typeface="TT Commons Pro"/>
              </a:rPr>
              <a:t>construcción</a:t>
            </a:r>
            <a:r>
              <a:rPr lang="en-US" dirty="0">
                <a:solidFill>
                  <a:srgbClr val="201E1A"/>
                </a:solidFill>
                <a:latin typeface="Ovo" panose="020B0604020202020204" charset="0"/>
                <a:ea typeface="TT Commons Pro"/>
                <a:cs typeface="TT Commons Pro"/>
                <a:sym typeface="TT Commons Pro"/>
              </a:rPr>
              <a:t>.</a:t>
            </a:r>
          </a:p>
          <a:p>
            <a:pPr marL="285750" indent="-285750" algn="just">
              <a:lnSpc>
                <a:spcPts val="266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01E1A"/>
                </a:solidFill>
                <a:latin typeface="Ovo" panose="020B0604020202020204" charset="0"/>
                <a:ea typeface="TT Commons Pro"/>
                <a:cs typeface="TT Commons Pro"/>
                <a:sym typeface="TT Commons Pro"/>
              </a:rPr>
              <a:t>ANSI Z359: </a:t>
            </a:r>
            <a:r>
              <a:rPr lang="en-US" dirty="0" err="1">
                <a:solidFill>
                  <a:srgbClr val="201E1A"/>
                </a:solidFill>
                <a:latin typeface="Ovo" panose="020B0604020202020204" charset="0"/>
                <a:ea typeface="TT Commons Pro"/>
                <a:cs typeface="TT Commons Pro"/>
                <a:sym typeface="TT Commons Pro"/>
              </a:rPr>
              <a:t>Cualquier</a:t>
            </a:r>
            <a:r>
              <a:rPr lang="en-US" dirty="0">
                <a:solidFill>
                  <a:srgbClr val="201E1A"/>
                </a:solidFill>
                <a:latin typeface="Ovo" panose="020B0604020202020204" charset="0"/>
                <a:ea typeface="TT Commons Pro"/>
                <a:cs typeface="TT Commons Pro"/>
                <a:sym typeface="TT Commons Pro"/>
              </a:rPr>
              <a:t> </a:t>
            </a:r>
            <a:r>
              <a:rPr lang="en-US" dirty="0" err="1">
                <a:solidFill>
                  <a:srgbClr val="201E1A"/>
                </a:solidFill>
                <a:latin typeface="Ovo" panose="020B0604020202020204" charset="0"/>
                <a:ea typeface="TT Commons Pro"/>
                <a:cs typeface="TT Commons Pro"/>
                <a:sym typeface="TT Commons Pro"/>
              </a:rPr>
              <a:t>trabajo</a:t>
            </a:r>
            <a:r>
              <a:rPr lang="en-US" dirty="0">
                <a:solidFill>
                  <a:srgbClr val="201E1A"/>
                </a:solidFill>
                <a:latin typeface="Ovo" panose="020B0604020202020204" charset="0"/>
                <a:ea typeface="TT Commons Pro"/>
                <a:cs typeface="TT Commons Pro"/>
                <a:sym typeface="TT Commons Pro"/>
              </a:rPr>
              <a:t> con </a:t>
            </a:r>
            <a:r>
              <a:rPr lang="en-US" dirty="0" err="1">
                <a:solidFill>
                  <a:srgbClr val="201E1A"/>
                </a:solidFill>
                <a:latin typeface="Ovo" panose="020B0604020202020204" charset="0"/>
                <a:ea typeface="TT Commons Pro"/>
                <a:cs typeface="TT Commons Pro"/>
                <a:sym typeface="TT Commons Pro"/>
              </a:rPr>
              <a:t>riesgo</a:t>
            </a:r>
            <a:r>
              <a:rPr lang="en-US" dirty="0">
                <a:solidFill>
                  <a:srgbClr val="201E1A"/>
                </a:solidFill>
                <a:latin typeface="Ovo" panose="020B0604020202020204" charset="0"/>
                <a:ea typeface="TT Commons Pro"/>
                <a:cs typeface="TT Commons Pro"/>
                <a:sym typeface="TT Commons Pro"/>
              </a:rPr>
              <a:t> de </a:t>
            </a:r>
            <a:r>
              <a:rPr lang="en-US" dirty="0" err="1">
                <a:solidFill>
                  <a:srgbClr val="201E1A"/>
                </a:solidFill>
                <a:latin typeface="Ovo" panose="020B0604020202020204" charset="0"/>
                <a:ea typeface="TT Commons Pro"/>
                <a:cs typeface="TT Commons Pro"/>
                <a:sym typeface="TT Commons Pro"/>
              </a:rPr>
              <a:t>caída</a:t>
            </a:r>
            <a:r>
              <a:rPr lang="en-US" dirty="0">
                <a:solidFill>
                  <a:srgbClr val="201E1A"/>
                </a:solidFill>
                <a:latin typeface="Ovo" panose="020B0604020202020204" charset="0"/>
                <a:ea typeface="TT Commons Pro"/>
                <a:cs typeface="TT Commons Pro"/>
                <a:sym typeface="TT Commons Pro"/>
              </a:rPr>
              <a:t>.</a:t>
            </a:r>
          </a:p>
        </p:txBody>
      </p:sp>
      <p:grpSp>
        <p:nvGrpSpPr>
          <p:cNvPr id="9" name="Group 5">
            <a:extLst>
              <a:ext uri="{FF2B5EF4-FFF2-40B4-BE49-F238E27FC236}">
                <a16:creationId xmlns:a16="http://schemas.microsoft.com/office/drawing/2014/main" id="{AEEB2063-CF31-445E-A642-6A54388A3A4B}"/>
              </a:ext>
            </a:extLst>
          </p:cNvPr>
          <p:cNvGrpSpPr/>
          <p:nvPr/>
        </p:nvGrpSpPr>
        <p:grpSpPr>
          <a:xfrm>
            <a:off x="2974240" y="6040256"/>
            <a:ext cx="2364249" cy="518161"/>
            <a:chOff x="0" y="0"/>
            <a:chExt cx="883582" cy="219021"/>
          </a:xfrm>
        </p:grpSpPr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A2CECC06-4A35-4822-AD66-1AFA486E7996}"/>
                </a:ext>
              </a:extLst>
            </p:cNvPr>
            <p:cNvSpPr/>
            <p:nvPr/>
          </p:nvSpPr>
          <p:spPr>
            <a:xfrm>
              <a:off x="0" y="0"/>
              <a:ext cx="883582" cy="219021"/>
            </a:xfrm>
            <a:custGeom>
              <a:avLst/>
              <a:gdLst/>
              <a:ahLst/>
              <a:cxnLst/>
              <a:rect l="l" t="t" r="r" b="b"/>
              <a:pathLst>
                <a:path w="883582" h="219021">
                  <a:moveTo>
                    <a:pt x="109510" y="0"/>
                  </a:moveTo>
                  <a:lnTo>
                    <a:pt x="774071" y="0"/>
                  </a:lnTo>
                  <a:cubicBezTo>
                    <a:pt x="803115" y="0"/>
                    <a:pt x="830970" y="11538"/>
                    <a:pt x="851507" y="32075"/>
                  </a:cubicBezTo>
                  <a:cubicBezTo>
                    <a:pt x="872044" y="52612"/>
                    <a:pt x="883582" y="80466"/>
                    <a:pt x="883582" y="109510"/>
                  </a:cubicBezTo>
                  <a:lnTo>
                    <a:pt x="883582" y="109510"/>
                  </a:lnTo>
                  <a:cubicBezTo>
                    <a:pt x="883582" y="138554"/>
                    <a:pt x="872044" y="166409"/>
                    <a:pt x="851507" y="186946"/>
                  </a:cubicBezTo>
                  <a:cubicBezTo>
                    <a:pt x="830970" y="207483"/>
                    <a:pt x="803115" y="219021"/>
                    <a:pt x="774071" y="219021"/>
                  </a:cubicBezTo>
                  <a:lnTo>
                    <a:pt x="109510" y="219021"/>
                  </a:lnTo>
                  <a:cubicBezTo>
                    <a:pt x="80466" y="219021"/>
                    <a:pt x="52612" y="207483"/>
                    <a:pt x="32075" y="186946"/>
                  </a:cubicBezTo>
                  <a:cubicBezTo>
                    <a:pt x="11538" y="166409"/>
                    <a:pt x="0" y="138554"/>
                    <a:pt x="0" y="109510"/>
                  </a:cubicBezTo>
                  <a:lnTo>
                    <a:pt x="0" y="109510"/>
                  </a:lnTo>
                  <a:cubicBezTo>
                    <a:pt x="0" y="80466"/>
                    <a:pt x="11538" y="52612"/>
                    <a:pt x="32075" y="32075"/>
                  </a:cubicBezTo>
                  <a:cubicBezTo>
                    <a:pt x="52612" y="11538"/>
                    <a:pt x="80466" y="0"/>
                    <a:pt x="109510" y="0"/>
                  </a:cubicBezTo>
                  <a:close/>
                </a:path>
              </a:pathLst>
            </a:custGeom>
            <a:solidFill>
              <a:srgbClr val="4F4F4F"/>
            </a:solidFill>
          </p:spPr>
        </p:sp>
        <p:sp>
          <p:nvSpPr>
            <p:cNvPr id="11" name="TextBox 7">
              <a:extLst>
                <a:ext uri="{FF2B5EF4-FFF2-40B4-BE49-F238E27FC236}">
                  <a16:creationId xmlns:a16="http://schemas.microsoft.com/office/drawing/2014/main" id="{962EA0CE-2F3A-4E9A-AD8A-BFF12467546E}"/>
                </a:ext>
              </a:extLst>
            </p:cNvPr>
            <p:cNvSpPr txBox="1"/>
            <p:nvPr/>
          </p:nvSpPr>
          <p:spPr>
            <a:xfrm>
              <a:off x="0" y="-38100"/>
              <a:ext cx="883582" cy="2571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>
                <a:latin typeface="Ovo" panose="020B0604020202020204" charset="0"/>
              </a:endParaRPr>
            </a:p>
          </p:txBody>
        </p:sp>
      </p:grpSp>
      <p:sp>
        <p:nvSpPr>
          <p:cNvPr id="12" name="TextBox 10">
            <a:extLst>
              <a:ext uri="{FF2B5EF4-FFF2-40B4-BE49-F238E27FC236}">
                <a16:creationId xmlns:a16="http://schemas.microsoft.com/office/drawing/2014/main" id="{F865164C-E733-47C0-AF4F-B8A19EFC42F5}"/>
              </a:ext>
            </a:extLst>
          </p:cNvPr>
          <p:cNvSpPr txBox="1"/>
          <p:nvPr/>
        </p:nvSpPr>
        <p:spPr>
          <a:xfrm>
            <a:off x="2817693" y="6107395"/>
            <a:ext cx="2677342" cy="3234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</a:pPr>
            <a:r>
              <a:rPr lang="en-US" sz="1600" b="1" dirty="0">
                <a:solidFill>
                  <a:srgbClr val="FAFAFA"/>
                </a:solidFill>
                <a:latin typeface="Ovo" panose="020B0604020202020204" charset="0"/>
                <a:ea typeface="Saira Condensed Bold"/>
                <a:cs typeface="Saira Condensed Bold"/>
                <a:sym typeface="Saira Condensed Bold"/>
              </a:rPr>
              <a:t>VIDEO</a:t>
            </a:r>
          </a:p>
        </p:txBody>
      </p:sp>
      <p:sp>
        <p:nvSpPr>
          <p:cNvPr id="13" name="Freeform 42">
            <a:extLst>
              <a:ext uri="{FF2B5EF4-FFF2-40B4-BE49-F238E27FC236}">
                <a16:creationId xmlns:a16="http://schemas.microsoft.com/office/drawing/2014/main" id="{91F1CCA4-19E1-4F9E-B728-5629DE06A723}"/>
              </a:ext>
            </a:extLst>
          </p:cNvPr>
          <p:cNvSpPr/>
          <p:nvPr/>
        </p:nvSpPr>
        <p:spPr>
          <a:xfrm>
            <a:off x="354053" y="240315"/>
            <a:ext cx="1758156" cy="524867"/>
          </a:xfrm>
          <a:custGeom>
            <a:avLst/>
            <a:gdLst/>
            <a:ahLst/>
            <a:cxnLst/>
            <a:rect l="l" t="t" r="r" b="b"/>
            <a:pathLst>
              <a:path w="2300520" h="728872">
                <a:moveTo>
                  <a:pt x="0" y="0"/>
                </a:moveTo>
                <a:lnTo>
                  <a:pt x="2300520" y="0"/>
                </a:lnTo>
                <a:lnTo>
                  <a:pt x="2300520" y="728872"/>
                </a:lnTo>
                <a:lnTo>
                  <a:pt x="0" y="72887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12856" t="-156449" r="-10284" b="-132217"/>
            </a:stretch>
          </a:blipFill>
        </p:spPr>
      </p:sp>
      <p:pic>
        <p:nvPicPr>
          <p:cNvPr id="15" name="Generación_de_Video_Animado_D">
            <a:hlinkClick r:id="" action="ppaction://media"/>
            <a:extLst>
              <a:ext uri="{FF2B5EF4-FFF2-40B4-BE49-F238E27FC236}">
                <a16:creationId xmlns:a16="http://schemas.microsoft.com/office/drawing/2014/main" id="{FDA23920-0035-45D6-9856-B507BE849FB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443387" y="1280116"/>
            <a:ext cx="2712977" cy="4823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415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0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</Words>
  <Application>Microsoft Office PowerPoint</Application>
  <PresentationFormat>Panorámica</PresentationFormat>
  <Paragraphs>7</Paragraphs>
  <Slides>2</Slides>
  <Notes>1</Notes>
  <HiddenSlides>0</HiddenSlides>
  <MMClips>1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8" baseType="lpstr">
      <vt:lpstr>Anton</vt:lpstr>
      <vt:lpstr>Arial</vt:lpstr>
      <vt:lpstr>Calibri</vt:lpstr>
      <vt:lpstr>Calibri Light</vt:lpstr>
      <vt:lpstr>Ovo</vt:lpstr>
      <vt:lpstr>Tema de Office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Sebastian</dc:creator>
  <cp:lastModifiedBy>Sebastian</cp:lastModifiedBy>
  <cp:revision>3</cp:revision>
  <dcterms:created xsi:type="dcterms:W3CDTF">2026-04-16T21:04:35Z</dcterms:created>
  <dcterms:modified xsi:type="dcterms:W3CDTF">2026-04-16T21:05:04Z</dcterms:modified>
</cp:coreProperties>
</file>