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3" r:id="rId2"/>
    <p:sldId id="294" r:id="rId3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82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EFC2D-A201-424E-A113-2FA7E5605309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0B3A6-4F77-4DB6-9DA7-3EAEDD1B10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60708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altLang="es-PE" dirty="0"/>
              <a:t>Se requiere el uso de sistema individual de protección contra caídas, en cualquier situación donde exista un riesgo de caída a distinto nivel aunque la distancia sea inferior a 1.8 metros.</a:t>
            </a:r>
            <a:r>
              <a:rPr lang="es-PE" altLang="es-PE" b="0" dirty="0"/>
              <a:t> Obligatorio. </a:t>
            </a:r>
          </a:p>
          <a:p>
            <a:endParaRPr lang="es-PE" b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7F4EA-96F4-4EF2-A4FD-B5B433FFEE00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3182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altLang="es-PE" dirty="0"/>
              <a:t>Se requiere el uso de sistema individual de protección contra caídas, en cualquier situación donde exista un riesgo de caída a distinto nivel aunque la distancia sea inferior a 1.8 metros.</a:t>
            </a:r>
            <a:r>
              <a:rPr lang="es-PE" altLang="es-PE" b="0" dirty="0"/>
              <a:t> Obligatorio. </a:t>
            </a:r>
          </a:p>
          <a:p>
            <a:endParaRPr lang="es-PE" b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7F4EA-96F4-4EF2-A4FD-B5B433FFEE00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07634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FD151C-C19D-42F6-95A5-4FDD82A7B7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D01E11-0DF8-4C40-910E-D0521588EC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697D71-51ED-4542-896B-51AF200AD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F652-421F-4D96-ADE0-D20F59F9DBC1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E40C97-C1DB-466C-B32E-B4DB35AC5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D46605-A092-4EC1-8C61-433398ACF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4B5C-ED5B-4A58-8E27-EE770E7C791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9332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05E438-73A2-4D50-BB11-D580C2D01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5C17863-3E17-4180-B854-9136CB4DD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49614B-2D62-4AE0-943F-2AB8254D9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F652-421F-4D96-ADE0-D20F59F9DBC1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1F1F27-F56D-4C35-ACC9-120051A05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F7BBB0-042F-40E6-AF19-D2E807E67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4B5C-ED5B-4A58-8E27-EE770E7C791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69586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C4D85F-3410-4FB4-9C79-68CB882E6A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7255157-0232-49DF-8FBD-4DCF500A0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38D8CD-C86C-4AF4-99B7-5C08D1373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F652-421F-4D96-ADE0-D20F59F9DBC1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BCC5E9-62BF-45D8-AF5F-5E6801650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89842A-8665-4B5E-94CC-08B963E6F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4B5C-ED5B-4A58-8E27-EE770E7C791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52623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0512A6-0D84-4D3B-A0F5-4867C3A4D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911F1B-6813-4B2E-B644-6B21C4F2D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EFC1D6-4B51-476A-8A2C-93A3AD3FF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F652-421F-4D96-ADE0-D20F59F9DBC1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7C1A67-E982-46A3-AFBB-9B6AE4E18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87077D-7D81-4CB3-9666-34EE42EE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4B5C-ED5B-4A58-8E27-EE770E7C791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5918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C9A8D9-1019-4E57-9437-484B7209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EB9CE4-C3FE-4F44-9C0E-3B744607C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F5536-E6F8-4508-B604-694AF9601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F652-421F-4D96-ADE0-D20F59F9DBC1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26591E-7BA4-4165-A729-73C491163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BDB3BD-7A9B-4296-A68C-EFAE1EBD8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4B5C-ED5B-4A58-8E27-EE770E7C791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612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E53B23-3628-4C13-AED0-B74B98A1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CBE6C8-7B6C-4A10-BF97-783299D8A6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CD2D780-AFC4-4EA7-AE32-97ECFD0777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273DCF-E75B-4DD4-A964-D4A303563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F652-421F-4D96-ADE0-D20F59F9DBC1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908694-174B-4AFE-9C8B-87ADB3F1F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C2BC39-F8A5-42F5-9F31-A8981B09D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4B5C-ED5B-4A58-8E27-EE770E7C791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93548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2C17DF-8C6C-4719-975D-0CC43AAB4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2180C8-C17F-4F76-9402-E48F8EE2F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66E3F7-3B67-48F2-B24D-13CFC7982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9203329-1905-4765-891C-45FB160E4D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6412909-0531-4035-8877-089EB48508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67660AA-43A0-4590-8D93-3510A238A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F652-421F-4D96-ADE0-D20F59F9DBC1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D56D65F-8115-4DF6-9104-98364BB52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663ED41-B118-4AE1-A4CE-B70CF78B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4B5C-ED5B-4A58-8E27-EE770E7C791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2370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361302-0C42-4965-9288-AE53FA3C1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E27EC89-5FDD-4CBB-A34E-1E2D080E5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F652-421F-4D96-ADE0-D20F59F9DBC1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AA863D4-727A-417B-A060-6822CA450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8C2F652-053E-4F9B-A56B-52FCFEF29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4B5C-ED5B-4A58-8E27-EE770E7C791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0633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AE3F3F0-19A4-4556-888E-9C16EF7F3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F652-421F-4D96-ADE0-D20F59F9DBC1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B013D5C-0C45-48E0-A2DE-4FEC83E5C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62467E-D2AD-4F63-9E4E-015F3D659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4B5C-ED5B-4A58-8E27-EE770E7C791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4483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BFBD8-02A6-4CAA-83AC-4431E35EB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0CDADB-85F5-40FD-889C-BD151D2EF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AFC0851-9F04-43E5-BB8D-23481EC80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6072A0-2781-427B-89F0-80A472176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F652-421F-4D96-ADE0-D20F59F9DBC1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921371-39E6-45B6-B854-9140A53EA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6A0C3C-FAEE-4873-96F7-F71E7E905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4B5C-ED5B-4A58-8E27-EE770E7C791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87749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76F3DD-C95F-420F-B476-8013CFBB2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CBF289F-0219-4E46-9D45-3ADBB1606B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8FB4F1F-E4AD-4839-9888-FBF51421C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B9CE86-C3E2-4D0F-818F-A5CE5A1B2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F652-421F-4D96-ADE0-D20F59F9DBC1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DA4087-5BC6-4D0F-B207-0C3E1769E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EAA57C-A830-4D1D-A3A9-B356746EB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4B5C-ED5B-4A58-8E27-EE770E7C791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9529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1A42A47-8D54-4E6B-827C-98DA281D4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CB36B2-C08C-42E2-9AC9-AEBE8596B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C4D53F-8B6F-46B0-B65E-2A2E04228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0F652-421F-4D96-ADE0-D20F59F9DBC1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7C0DAE-85FB-4DAC-84A8-D941324E1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5354FD-0559-4394-B800-6086A2EA2B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14B5C-ED5B-4A58-8E27-EE770E7C791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7930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">
            <a:extLst>
              <a:ext uri="{FF2B5EF4-FFF2-40B4-BE49-F238E27FC236}">
                <a16:creationId xmlns:a16="http://schemas.microsoft.com/office/drawing/2014/main" id="{FB1E502F-72E4-4E3C-9E7E-FC1DF30E7A30}"/>
              </a:ext>
            </a:extLst>
          </p:cNvPr>
          <p:cNvSpPr txBox="1"/>
          <p:nvPr/>
        </p:nvSpPr>
        <p:spPr>
          <a:xfrm>
            <a:off x="3642557" y="324841"/>
            <a:ext cx="490688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4800" dirty="0">
                <a:solidFill>
                  <a:srgbClr val="4F4F4F"/>
                </a:solidFill>
                <a:latin typeface="Anton" pitchFamily="2" charset="0"/>
                <a:ea typeface="Bai Jamjuree Bold"/>
                <a:cs typeface="Bai Jamjuree Bold"/>
                <a:sym typeface="Bai Jamjuree Bold"/>
              </a:rPr>
              <a:t>TRABAJOS EN ALTURA</a:t>
            </a:r>
          </a:p>
        </p:txBody>
      </p:sp>
      <p:sp>
        <p:nvSpPr>
          <p:cNvPr id="16" name="Freeform 42">
            <a:extLst>
              <a:ext uri="{FF2B5EF4-FFF2-40B4-BE49-F238E27FC236}">
                <a16:creationId xmlns:a16="http://schemas.microsoft.com/office/drawing/2014/main" id="{AFCD086B-7BAB-4A6C-A673-FDCAB28A120C}"/>
              </a:ext>
            </a:extLst>
          </p:cNvPr>
          <p:cNvSpPr/>
          <p:nvPr/>
        </p:nvSpPr>
        <p:spPr>
          <a:xfrm>
            <a:off x="354053" y="240315"/>
            <a:ext cx="1758156" cy="524867"/>
          </a:xfrm>
          <a:custGeom>
            <a:avLst/>
            <a:gdLst/>
            <a:ahLst/>
            <a:cxnLst/>
            <a:rect l="l" t="t" r="r" b="b"/>
            <a:pathLst>
              <a:path w="2300520" h="728872">
                <a:moveTo>
                  <a:pt x="0" y="0"/>
                </a:moveTo>
                <a:lnTo>
                  <a:pt x="2300520" y="0"/>
                </a:lnTo>
                <a:lnTo>
                  <a:pt x="2300520" y="728872"/>
                </a:lnTo>
                <a:lnTo>
                  <a:pt x="0" y="7288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856" t="-156449" r="-10284" b="-132217"/>
            </a:stretch>
          </a:blipFill>
        </p:spPr>
      </p:sp>
      <p:sp>
        <p:nvSpPr>
          <p:cNvPr id="20" name="Freeform 8">
            <a:extLst>
              <a:ext uri="{FF2B5EF4-FFF2-40B4-BE49-F238E27FC236}">
                <a16:creationId xmlns:a16="http://schemas.microsoft.com/office/drawing/2014/main" id="{BC229A07-C709-4F1E-9D4E-DCB85F3BC24E}"/>
              </a:ext>
            </a:extLst>
          </p:cNvPr>
          <p:cNvSpPr/>
          <p:nvPr/>
        </p:nvSpPr>
        <p:spPr>
          <a:xfrm rot="5400000">
            <a:off x="5891373" y="3704342"/>
            <a:ext cx="429301" cy="4345689"/>
          </a:xfrm>
          <a:custGeom>
            <a:avLst/>
            <a:gdLst/>
            <a:ahLst/>
            <a:cxnLst/>
            <a:rect l="l" t="t" r="r" b="b"/>
            <a:pathLst>
              <a:path w="68865" h="1051098">
                <a:moveTo>
                  <a:pt x="0" y="0"/>
                </a:moveTo>
                <a:lnTo>
                  <a:pt x="68865" y="0"/>
                </a:lnTo>
                <a:lnTo>
                  <a:pt x="68865" y="1051098"/>
                </a:lnTo>
                <a:lnTo>
                  <a:pt x="0" y="1051098"/>
                </a:lnTo>
                <a:close/>
              </a:path>
            </a:pathLst>
          </a:custGeom>
          <a:solidFill>
            <a:srgbClr val="E1151A"/>
          </a:solidFill>
        </p:spPr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8749AA50-3185-484E-B2E6-51178D9F6898}"/>
              </a:ext>
            </a:extLst>
          </p:cNvPr>
          <p:cNvSpPr txBox="1"/>
          <p:nvPr/>
        </p:nvSpPr>
        <p:spPr>
          <a:xfrm rot="5400000">
            <a:off x="5757832" y="3917063"/>
            <a:ext cx="429301" cy="434568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r">
              <a:lnSpc>
                <a:spcPts val="2912"/>
              </a:lnSpc>
            </a:pPr>
            <a:endParaRPr sz="1600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1BECC370-7AF1-4D62-B2CE-ED42546E46D5}"/>
              </a:ext>
            </a:extLst>
          </p:cNvPr>
          <p:cNvSpPr/>
          <p:nvPr/>
        </p:nvSpPr>
        <p:spPr>
          <a:xfrm>
            <a:off x="3523679" y="1913892"/>
            <a:ext cx="406204" cy="3467632"/>
          </a:xfrm>
          <a:custGeom>
            <a:avLst/>
            <a:gdLst/>
            <a:ahLst/>
            <a:cxnLst/>
            <a:rect l="l" t="t" r="r" b="b"/>
            <a:pathLst>
              <a:path w="68865" h="1051098">
                <a:moveTo>
                  <a:pt x="0" y="0"/>
                </a:moveTo>
                <a:lnTo>
                  <a:pt x="68865" y="0"/>
                </a:lnTo>
                <a:lnTo>
                  <a:pt x="68865" y="1051098"/>
                </a:lnTo>
                <a:lnTo>
                  <a:pt x="0" y="1051098"/>
                </a:lnTo>
                <a:close/>
              </a:path>
            </a:pathLst>
          </a:custGeom>
          <a:solidFill>
            <a:srgbClr val="E1151A"/>
          </a:solidFill>
        </p:spPr>
        <p:txBody>
          <a:bodyPr/>
          <a:lstStyle/>
          <a:p>
            <a:endParaRPr lang="es-PE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42F4F54-7ED8-4418-B07A-F3F4D48763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210" b="49916"/>
          <a:stretch/>
        </p:blipFill>
        <p:spPr>
          <a:xfrm>
            <a:off x="3779591" y="1420160"/>
            <a:ext cx="4632818" cy="445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12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">
            <a:extLst>
              <a:ext uri="{FF2B5EF4-FFF2-40B4-BE49-F238E27FC236}">
                <a16:creationId xmlns:a16="http://schemas.microsoft.com/office/drawing/2014/main" id="{FB1E502F-72E4-4E3C-9E7E-FC1DF30E7A30}"/>
              </a:ext>
            </a:extLst>
          </p:cNvPr>
          <p:cNvSpPr txBox="1"/>
          <p:nvPr/>
        </p:nvSpPr>
        <p:spPr>
          <a:xfrm>
            <a:off x="3642557" y="324841"/>
            <a:ext cx="490688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4800" dirty="0">
                <a:solidFill>
                  <a:srgbClr val="4F4F4F"/>
                </a:solidFill>
                <a:latin typeface="Anton" pitchFamily="2" charset="0"/>
                <a:ea typeface="Bai Jamjuree Bold"/>
                <a:cs typeface="Bai Jamjuree Bold"/>
                <a:sym typeface="Bai Jamjuree Bold"/>
              </a:rPr>
              <a:t>TRABAJOS EN ALTURA</a:t>
            </a:r>
          </a:p>
        </p:txBody>
      </p:sp>
      <p:sp>
        <p:nvSpPr>
          <p:cNvPr id="16" name="Freeform 42">
            <a:extLst>
              <a:ext uri="{FF2B5EF4-FFF2-40B4-BE49-F238E27FC236}">
                <a16:creationId xmlns:a16="http://schemas.microsoft.com/office/drawing/2014/main" id="{AFCD086B-7BAB-4A6C-A673-FDCAB28A120C}"/>
              </a:ext>
            </a:extLst>
          </p:cNvPr>
          <p:cNvSpPr/>
          <p:nvPr/>
        </p:nvSpPr>
        <p:spPr>
          <a:xfrm>
            <a:off x="354053" y="240315"/>
            <a:ext cx="1758156" cy="524867"/>
          </a:xfrm>
          <a:custGeom>
            <a:avLst/>
            <a:gdLst/>
            <a:ahLst/>
            <a:cxnLst/>
            <a:rect l="l" t="t" r="r" b="b"/>
            <a:pathLst>
              <a:path w="2300520" h="728872">
                <a:moveTo>
                  <a:pt x="0" y="0"/>
                </a:moveTo>
                <a:lnTo>
                  <a:pt x="2300520" y="0"/>
                </a:lnTo>
                <a:lnTo>
                  <a:pt x="2300520" y="728872"/>
                </a:lnTo>
                <a:lnTo>
                  <a:pt x="0" y="7288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856" t="-156449" r="-10284" b="-132217"/>
            </a:stretch>
          </a:blipFill>
        </p:spPr>
      </p:sp>
      <p:grpSp>
        <p:nvGrpSpPr>
          <p:cNvPr id="22" name="Group 7">
            <a:extLst>
              <a:ext uri="{FF2B5EF4-FFF2-40B4-BE49-F238E27FC236}">
                <a16:creationId xmlns:a16="http://schemas.microsoft.com/office/drawing/2014/main" id="{926A99A0-6534-4578-B7BE-762F2C734587}"/>
              </a:ext>
            </a:extLst>
          </p:cNvPr>
          <p:cNvGrpSpPr/>
          <p:nvPr/>
        </p:nvGrpSpPr>
        <p:grpSpPr>
          <a:xfrm rot="5400000">
            <a:off x="5694922" y="3904154"/>
            <a:ext cx="463177" cy="4278083"/>
            <a:chOff x="0" y="0"/>
            <a:chExt cx="68865" cy="1051098"/>
          </a:xfrm>
        </p:grpSpPr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19FCCE25-E5FE-406B-B40F-15A6C89C8F60}"/>
                </a:ext>
              </a:extLst>
            </p:cNvPr>
            <p:cNvSpPr/>
            <p:nvPr/>
          </p:nvSpPr>
          <p:spPr>
            <a:xfrm>
              <a:off x="0" y="0"/>
              <a:ext cx="68865" cy="1051098"/>
            </a:xfrm>
            <a:custGeom>
              <a:avLst/>
              <a:gdLst/>
              <a:ahLst/>
              <a:cxnLst/>
              <a:rect l="l" t="t" r="r" b="b"/>
              <a:pathLst>
                <a:path w="68865" h="1051098">
                  <a:moveTo>
                    <a:pt x="0" y="0"/>
                  </a:moveTo>
                  <a:lnTo>
                    <a:pt x="68865" y="0"/>
                  </a:lnTo>
                  <a:lnTo>
                    <a:pt x="68865" y="1051098"/>
                  </a:lnTo>
                  <a:lnTo>
                    <a:pt x="0" y="1051098"/>
                  </a:lnTo>
                  <a:close/>
                </a:path>
              </a:pathLst>
            </a:custGeom>
            <a:solidFill>
              <a:srgbClr val="E1151A"/>
            </a:solidFill>
          </p:spPr>
        </p:sp>
        <p:sp>
          <p:nvSpPr>
            <p:cNvPr id="24" name="TextBox 9">
              <a:extLst>
                <a:ext uri="{FF2B5EF4-FFF2-40B4-BE49-F238E27FC236}">
                  <a16:creationId xmlns:a16="http://schemas.microsoft.com/office/drawing/2014/main" id="{87E87F93-2D56-48AB-836F-AF52F9FA2187}"/>
                </a:ext>
              </a:extLst>
            </p:cNvPr>
            <p:cNvSpPr txBox="1"/>
            <p:nvPr/>
          </p:nvSpPr>
          <p:spPr>
            <a:xfrm>
              <a:off x="0" y="0"/>
              <a:ext cx="68865" cy="10510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2912"/>
                </a:lnSpc>
              </a:pPr>
              <a:endParaRPr sz="1600"/>
            </a:p>
          </p:txBody>
        </p:sp>
      </p:grpSp>
      <p:grpSp>
        <p:nvGrpSpPr>
          <p:cNvPr id="14" name="Group 7">
            <a:extLst>
              <a:ext uri="{FF2B5EF4-FFF2-40B4-BE49-F238E27FC236}">
                <a16:creationId xmlns:a16="http://schemas.microsoft.com/office/drawing/2014/main" id="{A0422B8A-AA86-4782-9AB1-3A563527DDC9}"/>
              </a:ext>
            </a:extLst>
          </p:cNvPr>
          <p:cNvGrpSpPr/>
          <p:nvPr/>
        </p:nvGrpSpPr>
        <p:grpSpPr>
          <a:xfrm>
            <a:off x="9254322" y="1736713"/>
            <a:ext cx="399885" cy="3741262"/>
            <a:chOff x="0" y="0"/>
            <a:chExt cx="68865" cy="1051098"/>
          </a:xfrm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C02CE2E7-8EA3-40C8-9AD4-0929221CAC71}"/>
                </a:ext>
              </a:extLst>
            </p:cNvPr>
            <p:cNvSpPr/>
            <p:nvPr/>
          </p:nvSpPr>
          <p:spPr>
            <a:xfrm>
              <a:off x="0" y="0"/>
              <a:ext cx="68865" cy="1051098"/>
            </a:xfrm>
            <a:custGeom>
              <a:avLst/>
              <a:gdLst/>
              <a:ahLst/>
              <a:cxnLst/>
              <a:rect l="l" t="t" r="r" b="b"/>
              <a:pathLst>
                <a:path w="68865" h="1051098">
                  <a:moveTo>
                    <a:pt x="0" y="0"/>
                  </a:moveTo>
                  <a:lnTo>
                    <a:pt x="68865" y="0"/>
                  </a:lnTo>
                  <a:lnTo>
                    <a:pt x="68865" y="1051098"/>
                  </a:lnTo>
                  <a:lnTo>
                    <a:pt x="0" y="1051098"/>
                  </a:lnTo>
                  <a:close/>
                </a:path>
              </a:pathLst>
            </a:custGeom>
            <a:solidFill>
              <a:srgbClr val="E1151A"/>
            </a:solidFill>
          </p:spPr>
        </p:sp>
        <p:sp>
          <p:nvSpPr>
            <p:cNvPr id="18" name="TextBox 9">
              <a:extLst>
                <a:ext uri="{FF2B5EF4-FFF2-40B4-BE49-F238E27FC236}">
                  <a16:creationId xmlns:a16="http://schemas.microsoft.com/office/drawing/2014/main" id="{4FCAA16D-3FA3-4333-888F-60CA52309C02}"/>
                </a:ext>
              </a:extLst>
            </p:cNvPr>
            <p:cNvSpPr txBox="1"/>
            <p:nvPr/>
          </p:nvSpPr>
          <p:spPr>
            <a:xfrm>
              <a:off x="0" y="0"/>
              <a:ext cx="68865" cy="10510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2912"/>
                </a:lnSpc>
              </a:pPr>
              <a:endParaRPr sz="1600"/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1A524D2B-8FA5-4CA8-8D57-6A69F59F9F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514"/>
          <a:stretch/>
        </p:blipFill>
        <p:spPr>
          <a:xfrm>
            <a:off x="2537792" y="1280684"/>
            <a:ext cx="6828497" cy="465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452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Office PowerPoint</Application>
  <PresentationFormat>Panorámica</PresentationFormat>
  <Paragraphs>6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Anton</vt:lpstr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Sebastian</dc:creator>
  <cp:lastModifiedBy>Sebastian</cp:lastModifiedBy>
  <cp:revision>4</cp:revision>
  <dcterms:created xsi:type="dcterms:W3CDTF">2026-04-16T21:04:35Z</dcterms:created>
  <dcterms:modified xsi:type="dcterms:W3CDTF">2026-04-16T21:05:29Z</dcterms:modified>
</cp:coreProperties>
</file>