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95" r:id="rId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0DAE3-2859-4FE8-8670-EA4B65D8D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B5871E-34B5-4C36-B08A-7FC0DE2DF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241B34-7372-43BC-BDC9-CBE8A0EC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F3AF-24EF-414A-827F-92612444670D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8DE257-CD8C-40AB-BA9A-61537851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D791D9-ABFE-4452-B935-F892D23A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30-0A15-4261-9B6C-F507C5EEB9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880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C3D72-5D03-4187-A589-196453A9E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9FE89-97BD-437D-93E3-5376C4944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55C56A-DE61-4712-A7B2-B12382E4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F3AF-24EF-414A-827F-92612444670D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8F9C95-C64E-418E-BF67-BFB8FF85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272802-3138-4BEA-909E-3E214E44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30-0A15-4261-9B6C-F507C5EEB9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346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CE5F84-4C24-4578-B8D7-7F4ADFBB3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D97215-1590-4725-8556-69833CF34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B184B-EFE9-4A46-A8FD-DFD0B4A0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F3AF-24EF-414A-827F-92612444670D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6A6AA-0CBC-4157-8925-89A72295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264A0-0B91-40F6-81C0-49A44482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30-0A15-4261-9B6C-F507C5EEB9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270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05D93-1804-4829-8BCB-E372396F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C79F59-ED37-43FC-B423-377093CC7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D4C8B-677E-46E0-A316-CA47219F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F3AF-24EF-414A-827F-92612444670D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B201B0-72EA-4695-97CE-3C31ABF7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8019F4-415C-4926-BC50-D0453E27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30-0A15-4261-9B6C-F507C5EEB9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32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BD5E7-5A4E-4AE0-8838-9B90E948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FC76C5-5B2B-4335-B0C4-82B921727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CD0C5B-FB5A-4D01-AE6E-D038992C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F3AF-24EF-414A-827F-92612444670D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C84A15-EA09-40F0-B9F3-818DBDE4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92328D-FE89-43D5-B989-6EBF2CF8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30-0A15-4261-9B6C-F507C5EEB9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07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ADD2C-D4C5-4D14-9217-DD77BB16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D3977F-9E50-4DB0-8709-30C8357F6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2F451F-B47E-43F0-AE72-BB9F0D340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DF0846-9D01-4957-8424-9BBA0F66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F3AF-24EF-414A-827F-92612444670D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6E7B55-DAF8-43FC-A663-90D6F8D6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BC03B7-9202-47C9-B1B7-7BF4C0DE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30-0A15-4261-9B6C-F507C5EEB9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63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493FC-AD0C-44C4-AF42-22BC3E89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093B6F-FDE6-41B4-8414-F393215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A7647-5B5E-409B-8768-899CFCFF2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D694FF-C1B0-487C-90F6-E74BBB5C5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32B26B-AE8E-4BDC-852A-16382DDEB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AACCE4-E5AF-4629-AE47-86704682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F3AF-24EF-414A-827F-92612444670D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7C7AC8-03A3-4469-B745-686E83CA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2151F54-127F-425A-ACD1-72FECBD1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30-0A15-4261-9B6C-F507C5EEB9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89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52E3F-8E19-4F88-8AC3-0761ECFFD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AD543A-3955-4B7D-903B-31AF3629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F3AF-24EF-414A-827F-92612444670D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3DDD78-0FA2-4844-9F15-8F1F28C6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8D424F-261A-4616-8B8E-4FC84D29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30-0A15-4261-9B6C-F507C5EEB9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873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667CAA2-96FA-46B9-A71A-4BD39AC2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F3AF-24EF-414A-827F-92612444670D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993554-2807-4C85-AFE5-AEB7EFCD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438CCD-32FD-4575-8B9B-3D248CC3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30-0A15-4261-9B6C-F507C5EEB9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628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B3416-5ACB-42B8-85B4-0D114C8D6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DB19CE-7240-4A93-A490-8FDACC625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03A09E-81CD-4B92-85BE-79684E49A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D9ABED-029C-4E8F-8295-19045F66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F3AF-24EF-414A-827F-92612444670D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75A0BF-5A3C-4AB6-B287-06FAFEFC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F30919-D247-4322-B718-D691F07C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30-0A15-4261-9B6C-F507C5EEB9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206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BA7A4-F9E1-4038-BB37-0F359276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9FC2F3-705C-42D7-82F7-46731FBCE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6BC827-EA07-4D8D-9773-E2185EADA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CCBC7D-7A57-434E-8F96-58E0A12E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F3AF-24EF-414A-827F-92612444670D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8549AF-A660-4695-AEAC-AB186CC0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B9BC7E-283E-495B-A1B2-3D1D2F2A8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30-0A15-4261-9B6C-F507C5EEB9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3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1C22D4-8F07-49AE-B1DC-993078EE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669A3-22C2-4973-AB53-BEEE57CC2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7C1EB6-30AF-403E-B65A-6628E67F2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5F3AF-24EF-414A-827F-92612444670D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EFC02-39EC-47E8-A231-C318F7355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0D116-9D14-4E46-9F3B-A5AD0CC10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81F30-0A15-4261-9B6C-F507C5EEB9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29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42">
            <a:extLst>
              <a:ext uri="{FF2B5EF4-FFF2-40B4-BE49-F238E27FC236}">
                <a16:creationId xmlns:a16="http://schemas.microsoft.com/office/drawing/2014/main" id="{434F4A53-8A93-4D63-A55B-B5C186A664BB}"/>
              </a:ext>
            </a:extLst>
          </p:cNvPr>
          <p:cNvSpPr/>
          <p:nvPr/>
        </p:nvSpPr>
        <p:spPr>
          <a:xfrm>
            <a:off x="354053" y="240315"/>
            <a:ext cx="1758156" cy="524867"/>
          </a:xfrm>
          <a:custGeom>
            <a:avLst/>
            <a:gdLst/>
            <a:ahLst/>
            <a:cxnLst/>
            <a:rect l="l" t="t" r="r" b="b"/>
            <a:pathLst>
              <a:path w="2300520" h="728872">
                <a:moveTo>
                  <a:pt x="0" y="0"/>
                </a:moveTo>
                <a:lnTo>
                  <a:pt x="2300520" y="0"/>
                </a:lnTo>
                <a:lnTo>
                  <a:pt x="2300520" y="728872"/>
                </a:lnTo>
                <a:lnTo>
                  <a:pt x="0" y="7288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56" t="-156449" r="-10284" b="-132217"/>
            </a:stretch>
          </a:blipFill>
        </p:spPr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68E5A48-FCDD-4EFA-875D-0053897D371C}"/>
              </a:ext>
            </a:extLst>
          </p:cNvPr>
          <p:cNvGrpSpPr/>
          <p:nvPr/>
        </p:nvGrpSpPr>
        <p:grpSpPr>
          <a:xfrm>
            <a:off x="555206" y="2079084"/>
            <a:ext cx="6226967" cy="1116292"/>
            <a:chOff x="424577" y="1086727"/>
            <a:chExt cx="5880869" cy="26975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219CB8DD-94E2-47F2-A615-70A09D50F0ED}"/>
                </a:ext>
              </a:extLst>
            </p:cNvPr>
            <p:cNvGrpSpPr/>
            <p:nvPr/>
          </p:nvGrpSpPr>
          <p:grpSpPr>
            <a:xfrm>
              <a:off x="2218010" y="1086727"/>
              <a:ext cx="4087436" cy="2697526"/>
              <a:chOff x="0" y="-38100"/>
              <a:chExt cx="1864433" cy="1063681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38E389EB-8368-49CD-81D0-13160D87E174}"/>
                  </a:ext>
                </a:extLst>
              </p:cNvPr>
              <p:cNvSpPr/>
              <p:nvPr/>
            </p:nvSpPr>
            <p:spPr>
              <a:xfrm>
                <a:off x="0" y="303"/>
                <a:ext cx="1864433" cy="1025278"/>
              </a:xfrm>
              <a:custGeom>
                <a:avLst/>
                <a:gdLst/>
                <a:ahLst/>
                <a:cxnLst/>
                <a:rect l="l" t="t" r="r" b="b"/>
                <a:pathLst>
                  <a:path w="1864433" h="1020242">
                    <a:moveTo>
                      <a:pt x="119849" y="0"/>
                    </a:moveTo>
                    <a:lnTo>
                      <a:pt x="1744585" y="0"/>
                    </a:lnTo>
                    <a:cubicBezTo>
                      <a:pt x="1810775" y="0"/>
                      <a:pt x="1864433" y="53658"/>
                      <a:pt x="1864433" y="119849"/>
                    </a:cubicBezTo>
                    <a:lnTo>
                      <a:pt x="1864433" y="900393"/>
                    </a:lnTo>
                    <a:cubicBezTo>
                      <a:pt x="1864433" y="966584"/>
                      <a:pt x="1810775" y="1020242"/>
                      <a:pt x="1744585" y="1020242"/>
                    </a:cubicBezTo>
                    <a:lnTo>
                      <a:pt x="119849" y="1020242"/>
                    </a:lnTo>
                    <a:cubicBezTo>
                      <a:pt x="53658" y="1020242"/>
                      <a:pt x="0" y="966584"/>
                      <a:pt x="0" y="900393"/>
                    </a:cubicBezTo>
                    <a:lnTo>
                      <a:pt x="0" y="119849"/>
                    </a:lnTo>
                    <a:cubicBezTo>
                      <a:pt x="0" y="53658"/>
                      <a:pt x="53658" y="0"/>
                      <a:pt x="119849" y="0"/>
                    </a:cubicBezTo>
                    <a:close/>
                  </a:path>
                </a:pathLst>
              </a:custGeom>
              <a:solidFill>
                <a:srgbClr val="E1151A"/>
              </a:solidFill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30" name="TextBox 6">
                <a:extLst>
                  <a:ext uri="{FF2B5EF4-FFF2-40B4-BE49-F238E27FC236}">
                    <a16:creationId xmlns:a16="http://schemas.microsoft.com/office/drawing/2014/main" id="{91B000A1-5C26-4DDF-9AB1-D9813C50882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64433" cy="1058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A2E82E0A-08B3-4E37-ABD2-A019C07C711A}"/>
                </a:ext>
              </a:extLst>
            </p:cNvPr>
            <p:cNvGrpSpPr/>
            <p:nvPr/>
          </p:nvGrpSpPr>
          <p:grpSpPr>
            <a:xfrm>
              <a:off x="424577" y="1183351"/>
              <a:ext cx="5108023" cy="2600136"/>
              <a:chOff x="0" y="0"/>
              <a:chExt cx="1816548" cy="1015335"/>
            </a:xfrm>
          </p:grpSpPr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0A56208-367D-49CE-AB1E-8B57AFCB4EDA}"/>
                  </a:ext>
                </a:extLst>
              </p:cNvPr>
              <p:cNvSpPr/>
              <p:nvPr/>
            </p:nvSpPr>
            <p:spPr>
              <a:xfrm>
                <a:off x="0" y="0"/>
                <a:ext cx="1816548" cy="1015335"/>
              </a:xfrm>
              <a:custGeom>
                <a:avLst/>
                <a:gdLst/>
                <a:ahLst/>
                <a:cxnLst/>
                <a:rect l="l" t="t" r="r" b="b"/>
                <a:pathLst>
                  <a:path w="1816548" h="1015335">
                    <a:moveTo>
                      <a:pt x="0" y="0"/>
                    </a:moveTo>
                    <a:lnTo>
                      <a:pt x="1816548" y="0"/>
                    </a:lnTo>
                    <a:lnTo>
                      <a:pt x="1816548" y="1015335"/>
                    </a:lnTo>
                    <a:lnTo>
                      <a:pt x="0" y="1015335"/>
                    </a:lnTo>
                    <a:close/>
                  </a:path>
                </a:pathLst>
              </a:custGeom>
              <a:solidFill>
                <a:srgbClr val="E1151A"/>
              </a:solidFill>
            </p:spPr>
          </p:sp>
          <p:sp>
            <p:nvSpPr>
              <p:cNvPr id="28" name="TextBox 9">
                <a:extLst>
                  <a:ext uri="{FF2B5EF4-FFF2-40B4-BE49-F238E27FC236}">
                    <a16:creationId xmlns:a16="http://schemas.microsoft.com/office/drawing/2014/main" id="{0CFADC9E-F2E3-4F30-8A9D-0C6364C5C89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16548" cy="1053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32" name="TextBox 10">
            <a:extLst>
              <a:ext uri="{FF2B5EF4-FFF2-40B4-BE49-F238E27FC236}">
                <a16:creationId xmlns:a16="http://schemas.microsoft.com/office/drawing/2014/main" id="{1546D77B-CA6A-4B3F-93DC-F48B77964846}"/>
              </a:ext>
            </a:extLst>
          </p:cNvPr>
          <p:cNvSpPr txBox="1"/>
          <p:nvPr/>
        </p:nvSpPr>
        <p:spPr>
          <a:xfrm>
            <a:off x="773825" y="2079084"/>
            <a:ext cx="5910375" cy="1027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60"/>
              </a:lnSpc>
            </a:pPr>
            <a:r>
              <a:rPr lang="en-US" sz="4800" dirty="0" err="1">
                <a:solidFill>
                  <a:srgbClr val="FFFFF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Estadísticas</a:t>
            </a:r>
            <a:r>
              <a:rPr lang="en-US" sz="4800" dirty="0">
                <a:solidFill>
                  <a:srgbClr val="FFFFF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Sectoriales</a:t>
            </a:r>
            <a:endParaRPr lang="en-US" sz="4800" dirty="0">
              <a:solidFill>
                <a:srgbClr val="FFFFFF"/>
              </a:solidFill>
              <a:latin typeface="Anton" pitchFamily="2" charset="0"/>
              <a:ea typeface="Saira Condensed Bold"/>
              <a:cs typeface="Saira Condensed Bold"/>
              <a:sym typeface="Saira Condensed Bold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397415D8-85E3-44C9-9925-6D0A97A624EB}"/>
              </a:ext>
            </a:extLst>
          </p:cNvPr>
          <p:cNvGrpSpPr/>
          <p:nvPr/>
        </p:nvGrpSpPr>
        <p:grpSpPr>
          <a:xfrm>
            <a:off x="6782174" y="0"/>
            <a:ext cx="5007041" cy="6811534"/>
            <a:chOff x="6511512" y="1"/>
            <a:chExt cx="5007041" cy="68115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C0444F36-B907-476C-BF89-9F797D1493C7}"/>
                </a:ext>
              </a:extLst>
            </p:cNvPr>
            <p:cNvSpPr/>
            <p:nvPr/>
          </p:nvSpPr>
          <p:spPr>
            <a:xfrm>
              <a:off x="6511512" y="1"/>
              <a:ext cx="5007041" cy="6811534"/>
            </a:xfrm>
            <a:custGeom>
              <a:avLst/>
              <a:gdLst/>
              <a:ahLst/>
              <a:cxnLst/>
              <a:rect l="l" t="t" r="r" b="b"/>
              <a:pathLst>
                <a:path w="2243480" h="3367325">
                  <a:moveTo>
                    <a:pt x="0" y="0"/>
                  </a:moveTo>
                  <a:lnTo>
                    <a:pt x="2243480" y="0"/>
                  </a:lnTo>
                  <a:lnTo>
                    <a:pt x="2243480" y="3367325"/>
                  </a:lnTo>
                  <a:lnTo>
                    <a:pt x="0" y="3367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3C61F17D-9AFC-45D1-8B40-4E1BABFC6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" t="9848" r="4629" b="10634"/>
            <a:stretch/>
          </p:blipFill>
          <p:spPr>
            <a:xfrm rot="20998195">
              <a:off x="7008118" y="2583745"/>
              <a:ext cx="1129191" cy="985661"/>
            </a:xfrm>
            <a:prstGeom prst="rect">
              <a:avLst/>
            </a:prstGeom>
          </p:spPr>
        </p:pic>
      </p:grpSp>
      <p:sp>
        <p:nvSpPr>
          <p:cNvPr id="36" name="Freeform 17">
            <a:extLst>
              <a:ext uri="{FF2B5EF4-FFF2-40B4-BE49-F238E27FC236}">
                <a16:creationId xmlns:a16="http://schemas.microsoft.com/office/drawing/2014/main" id="{809541BF-ACEF-4EF1-8625-93AC136C6959}"/>
              </a:ext>
            </a:extLst>
          </p:cNvPr>
          <p:cNvSpPr/>
          <p:nvPr/>
        </p:nvSpPr>
        <p:spPr>
          <a:xfrm>
            <a:off x="0" y="6640922"/>
            <a:ext cx="12192000" cy="217078"/>
          </a:xfrm>
          <a:custGeom>
            <a:avLst/>
            <a:gdLst/>
            <a:ahLst/>
            <a:cxnLst/>
            <a:rect l="l" t="t" r="r" b="b"/>
            <a:pathLst>
              <a:path w="12442524" h="585835">
                <a:moveTo>
                  <a:pt x="0" y="0"/>
                </a:moveTo>
                <a:lnTo>
                  <a:pt x="12442523" y="0"/>
                </a:lnTo>
                <a:lnTo>
                  <a:pt x="12442523" y="585836"/>
                </a:lnTo>
                <a:lnTo>
                  <a:pt x="0" y="5858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6149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3">
            <a:extLst>
              <a:ext uri="{FF2B5EF4-FFF2-40B4-BE49-F238E27FC236}">
                <a16:creationId xmlns:a16="http://schemas.microsoft.com/office/drawing/2014/main" id="{F35D71D5-5BD1-4444-B0AD-1EF609490A9B}"/>
              </a:ext>
            </a:extLst>
          </p:cNvPr>
          <p:cNvSpPr txBox="1"/>
          <p:nvPr/>
        </p:nvSpPr>
        <p:spPr>
          <a:xfrm>
            <a:off x="4035692" y="41494"/>
            <a:ext cx="5250003" cy="1048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482"/>
              </a:lnSpc>
            </a:pPr>
            <a:r>
              <a:rPr lang="en-US" sz="4000" dirty="0">
                <a:solidFill>
                  <a:srgbClr val="343433"/>
                </a:solidFill>
                <a:latin typeface="Anton" pitchFamily="2" charset="0"/>
                <a:ea typeface="Poppins Bold"/>
                <a:cs typeface="Poppins Bold"/>
                <a:sym typeface="Poppins Bold"/>
              </a:rPr>
              <a:t>ESTADÍSTICAS SECTORIALES</a:t>
            </a:r>
          </a:p>
        </p:txBody>
      </p:sp>
      <p:sp>
        <p:nvSpPr>
          <p:cNvPr id="31" name="Freeform 42">
            <a:extLst>
              <a:ext uri="{FF2B5EF4-FFF2-40B4-BE49-F238E27FC236}">
                <a16:creationId xmlns:a16="http://schemas.microsoft.com/office/drawing/2014/main" id="{434F4A53-8A93-4D63-A55B-B5C186A664BB}"/>
              </a:ext>
            </a:extLst>
          </p:cNvPr>
          <p:cNvSpPr/>
          <p:nvPr/>
        </p:nvSpPr>
        <p:spPr>
          <a:xfrm>
            <a:off x="354053" y="240315"/>
            <a:ext cx="1758156" cy="524867"/>
          </a:xfrm>
          <a:custGeom>
            <a:avLst/>
            <a:gdLst/>
            <a:ahLst/>
            <a:cxnLst/>
            <a:rect l="l" t="t" r="r" b="b"/>
            <a:pathLst>
              <a:path w="2300520" h="728872">
                <a:moveTo>
                  <a:pt x="0" y="0"/>
                </a:moveTo>
                <a:lnTo>
                  <a:pt x="2300520" y="0"/>
                </a:lnTo>
                <a:lnTo>
                  <a:pt x="2300520" y="728872"/>
                </a:lnTo>
                <a:lnTo>
                  <a:pt x="0" y="7288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56" t="-156449" r="-10284" b="-132217"/>
            </a:stretch>
          </a:blipFill>
        </p:spPr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5F190A-05EB-4DD5-AC4F-4E31038E4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483" y="1987253"/>
            <a:ext cx="3568418" cy="2378945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E772B072-B22B-4DF7-957D-306582D282E6}"/>
              </a:ext>
            </a:extLst>
          </p:cNvPr>
          <p:cNvGrpSpPr/>
          <p:nvPr/>
        </p:nvGrpSpPr>
        <p:grpSpPr>
          <a:xfrm>
            <a:off x="8268770" y="1735420"/>
            <a:ext cx="2993183" cy="3166313"/>
            <a:chOff x="8268770" y="1735420"/>
            <a:chExt cx="2993183" cy="3166313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7DE198DA-9965-480A-94B2-BB1EA841F0ED}"/>
                </a:ext>
              </a:extLst>
            </p:cNvPr>
            <p:cNvSpPr/>
            <p:nvPr/>
          </p:nvSpPr>
          <p:spPr>
            <a:xfrm>
              <a:off x="8268770" y="1735420"/>
              <a:ext cx="2993183" cy="31210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7A1D2900-0591-4CCD-BAF1-93FD9B7CCF89}"/>
                </a:ext>
              </a:extLst>
            </p:cNvPr>
            <p:cNvSpPr/>
            <p:nvPr/>
          </p:nvSpPr>
          <p:spPr>
            <a:xfrm>
              <a:off x="8510587" y="3059206"/>
              <a:ext cx="2507591" cy="1842527"/>
            </a:xfrm>
            <a:custGeom>
              <a:avLst/>
              <a:gdLst/>
              <a:ahLst/>
              <a:cxnLst/>
              <a:rect l="l" t="t" r="r" b="b"/>
              <a:pathLst>
                <a:path w="3224983" h="3280533">
                  <a:moveTo>
                    <a:pt x="0" y="0"/>
                  </a:moveTo>
                  <a:lnTo>
                    <a:pt x="3224983" y="0"/>
                  </a:lnTo>
                  <a:lnTo>
                    <a:pt x="3224983" y="3280533"/>
                  </a:lnTo>
                  <a:lnTo>
                    <a:pt x="0" y="3280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112222" r="-115877"/>
              </a:stretch>
            </a:blipFill>
          </p:spPr>
        </p:sp>
        <p:sp>
          <p:nvSpPr>
            <p:cNvPr id="20" name="TextBox 29">
              <a:extLst>
                <a:ext uri="{FF2B5EF4-FFF2-40B4-BE49-F238E27FC236}">
                  <a16:creationId xmlns:a16="http://schemas.microsoft.com/office/drawing/2014/main" id="{4B4C858C-9E19-43E4-95BC-249E2769D924}"/>
                </a:ext>
              </a:extLst>
            </p:cNvPr>
            <p:cNvSpPr txBox="1"/>
            <p:nvPr/>
          </p:nvSpPr>
          <p:spPr>
            <a:xfrm>
              <a:off x="8733710" y="3441860"/>
              <a:ext cx="2060294" cy="10772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dirty="0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El 80% de </a:t>
              </a:r>
              <a:r>
                <a:rPr lang="en-US" dirty="0" err="1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accidentes</a:t>
              </a:r>
              <a:r>
                <a:rPr lang="en-US" dirty="0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 </a:t>
              </a:r>
              <a:r>
                <a:rPr lang="en-US" dirty="0" err="1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ocurre</a:t>
              </a:r>
              <a:r>
                <a:rPr lang="en-US" dirty="0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 por </a:t>
              </a:r>
              <a:r>
                <a:rPr lang="en-US" dirty="0" err="1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falta</a:t>
              </a:r>
              <a:r>
                <a:rPr lang="en-US" dirty="0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 de </a:t>
              </a:r>
              <a:r>
                <a:rPr lang="en-US" dirty="0" err="1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protección</a:t>
              </a:r>
              <a:r>
                <a:rPr lang="en-US" dirty="0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 </a:t>
              </a:r>
              <a:r>
                <a:rPr lang="en-US" dirty="0" err="1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anticaídas</a:t>
              </a:r>
              <a:r>
                <a:rPr lang="en-US" dirty="0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 o mal </a:t>
              </a:r>
              <a:r>
                <a:rPr lang="en-US" dirty="0" err="1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uso</a:t>
              </a:r>
              <a:r>
                <a:rPr lang="en-US" dirty="0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 del </a:t>
              </a:r>
              <a:r>
                <a:rPr lang="en-US" dirty="0" err="1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equipo</a:t>
              </a:r>
              <a:r>
                <a:rPr lang="en-US" dirty="0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D1D6FFB7-7D5F-4123-A81B-18057C80AF9C}"/>
                </a:ext>
              </a:extLst>
            </p:cNvPr>
            <p:cNvGrpSpPr/>
            <p:nvPr/>
          </p:nvGrpSpPr>
          <p:grpSpPr>
            <a:xfrm>
              <a:off x="9166740" y="1999375"/>
              <a:ext cx="1103952" cy="1036755"/>
              <a:chOff x="7644636" y="1909702"/>
              <a:chExt cx="1103952" cy="1036755"/>
            </a:xfrm>
          </p:grpSpPr>
          <p:sp>
            <p:nvSpPr>
              <p:cNvPr id="4" name="Elipse 3">
                <a:extLst>
                  <a:ext uri="{FF2B5EF4-FFF2-40B4-BE49-F238E27FC236}">
                    <a16:creationId xmlns:a16="http://schemas.microsoft.com/office/drawing/2014/main" id="{0A4E215E-C970-43E5-9443-6C8CB6201537}"/>
                  </a:ext>
                </a:extLst>
              </p:cNvPr>
              <p:cNvSpPr/>
              <p:nvPr/>
            </p:nvSpPr>
            <p:spPr>
              <a:xfrm>
                <a:off x="7644636" y="1909702"/>
                <a:ext cx="1103952" cy="1036755"/>
              </a:xfrm>
              <a:prstGeom prst="ellipse">
                <a:avLst/>
              </a:prstGeom>
              <a:solidFill>
                <a:srgbClr val="CE1415"/>
              </a:solidFill>
              <a:ln>
                <a:solidFill>
                  <a:srgbClr val="CE14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:a16="http://schemas.microsoft.com/office/drawing/2014/main" id="{B88ED687-CBCA-4801-A7B7-60C7688913A6}"/>
                  </a:ext>
                </a:extLst>
              </p:cNvPr>
              <p:cNvSpPr/>
              <p:nvPr/>
            </p:nvSpPr>
            <p:spPr>
              <a:xfrm>
                <a:off x="7763591" y="2047732"/>
                <a:ext cx="866042" cy="786975"/>
              </a:xfrm>
              <a:custGeom>
                <a:avLst/>
                <a:gdLst/>
                <a:ahLst/>
                <a:cxnLst/>
                <a:rect l="l" t="t" r="r" b="b"/>
                <a:pathLst>
                  <a:path w="567844" h="567844">
                    <a:moveTo>
                      <a:pt x="0" y="0"/>
                    </a:moveTo>
                    <a:lnTo>
                      <a:pt x="567844" y="0"/>
                    </a:lnTo>
                    <a:lnTo>
                      <a:pt x="567844" y="567844"/>
                    </a:lnTo>
                    <a:lnTo>
                      <a:pt x="0" y="56784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27DCB7D-DFC8-4429-ADFC-9EA5B8880430}"/>
              </a:ext>
            </a:extLst>
          </p:cNvPr>
          <p:cNvGrpSpPr/>
          <p:nvPr/>
        </p:nvGrpSpPr>
        <p:grpSpPr>
          <a:xfrm>
            <a:off x="1142998" y="1780674"/>
            <a:ext cx="2993183" cy="3121059"/>
            <a:chOff x="1142998" y="1780674"/>
            <a:chExt cx="2993183" cy="3121059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1721B412-1022-460E-8B7A-430A5D5B035D}"/>
                </a:ext>
              </a:extLst>
            </p:cNvPr>
            <p:cNvSpPr/>
            <p:nvPr/>
          </p:nvSpPr>
          <p:spPr>
            <a:xfrm>
              <a:off x="1142998" y="1780674"/>
              <a:ext cx="2993183" cy="31210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" name="Freeform 6">
              <a:extLst>
                <a:ext uri="{FF2B5EF4-FFF2-40B4-BE49-F238E27FC236}">
                  <a16:creationId xmlns:a16="http://schemas.microsoft.com/office/drawing/2014/main" id="{01E31BD8-14D0-46CF-BC9F-9077AC18CAF6}"/>
                </a:ext>
              </a:extLst>
            </p:cNvPr>
            <p:cNvSpPr/>
            <p:nvPr/>
          </p:nvSpPr>
          <p:spPr>
            <a:xfrm>
              <a:off x="1367207" y="3036055"/>
              <a:ext cx="2507591" cy="1820424"/>
            </a:xfrm>
            <a:custGeom>
              <a:avLst/>
              <a:gdLst/>
              <a:ahLst/>
              <a:cxnLst/>
              <a:rect l="l" t="t" r="r" b="b"/>
              <a:pathLst>
                <a:path w="3224983" h="3280533">
                  <a:moveTo>
                    <a:pt x="0" y="0"/>
                  </a:moveTo>
                  <a:lnTo>
                    <a:pt x="3224983" y="0"/>
                  </a:lnTo>
                  <a:lnTo>
                    <a:pt x="3224983" y="3280533"/>
                  </a:lnTo>
                  <a:lnTo>
                    <a:pt x="0" y="3280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112222" r="-115877"/>
              </a:stretch>
            </a:blipFill>
          </p:spPr>
        </p:sp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id="{9FB36051-57E5-4CC7-A69F-4CF1388442DC}"/>
                </a:ext>
              </a:extLst>
            </p:cNvPr>
            <p:cNvSpPr txBox="1"/>
            <p:nvPr/>
          </p:nvSpPr>
          <p:spPr>
            <a:xfrm>
              <a:off x="1476380" y="3384945"/>
              <a:ext cx="2303362" cy="10772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dirty="0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Las </a:t>
              </a:r>
              <a:r>
                <a:rPr lang="en-US" dirty="0" err="1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caídas</a:t>
              </a:r>
              <a:r>
                <a:rPr lang="en-US" dirty="0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 </a:t>
              </a:r>
              <a:r>
                <a:rPr lang="en-US" dirty="0" err="1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representan</a:t>
              </a:r>
              <a:r>
                <a:rPr lang="en-US" dirty="0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 la </a:t>
              </a:r>
              <a:r>
                <a:rPr lang="en-US" dirty="0" err="1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primera</a:t>
              </a:r>
              <a:r>
                <a:rPr lang="en-US" dirty="0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 causa de </a:t>
              </a:r>
              <a:r>
                <a:rPr lang="en-US" dirty="0" err="1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muerte</a:t>
              </a:r>
              <a:r>
                <a:rPr lang="en-US" dirty="0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 </a:t>
              </a:r>
              <a:r>
                <a:rPr lang="en-US" dirty="0" err="1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en</a:t>
              </a:r>
              <a:r>
                <a:rPr lang="en-US" dirty="0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 </a:t>
              </a:r>
              <a:r>
                <a:rPr lang="en-US" dirty="0" err="1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construcción</a:t>
              </a:r>
              <a:r>
                <a:rPr lang="en-US" dirty="0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 y </a:t>
              </a:r>
              <a:r>
                <a:rPr lang="en-US" dirty="0" err="1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minería</a:t>
              </a:r>
              <a:r>
                <a:rPr lang="en-US" dirty="0">
                  <a:solidFill>
                    <a:srgbClr val="343433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2EA34895-10F5-4F8A-86E7-39EACF50B033}"/>
                </a:ext>
              </a:extLst>
            </p:cNvPr>
            <p:cNvSpPr/>
            <p:nvPr/>
          </p:nvSpPr>
          <p:spPr>
            <a:xfrm>
              <a:off x="2033773" y="1953874"/>
              <a:ext cx="1103952" cy="1036755"/>
            </a:xfrm>
            <a:prstGeom prst="ellipse">
              <a:avLst/>
            </a:prstGeom>
            <a:solidFill>
              <a:srgbClr val="CE1415"/>
            </a:solidFill>
            <a:ln>
              <a:solidFill>
                <a:srgbClr val="CE14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9129351C-6B9A-4443-BCE8-5036D75C7CD6}"/>
                </a:ext>
              </a:extLst>
            </p:cNvPr>
            <p:cNvSpPr/>
            <p:nvPr/>
          </p:nvSpPr>
          <p:spPr>
            <a:xfrm>
              <a:off x="2258192" y="2116294"/>
              <a:ext cx="739738" cy="670781"/>
            </a:xfrm>
            <a:custGeom>
              <a:avLst/>
              <a:gdLst/>
              <a:ahLst/>
              <a:cxnLst/>
              <a:rect l="l" t="t" r="r" b="b"/>
              <a:pathLst>
                <a:path w="538032" h="567844">
                  <a:moveTo>
                    <a:pt x="0" y="0"/>
                  </a:moveTo>
                  <a:lnTo>
                    <a:pt x="538032" y="0"/>
                  </a:lnTo>
                  <a:lnTo>
                    <a:pt x="538032" y="567844"/>
                  </a:lnTo>
                  <a:lnTo>
                    <a:pt x="0" y="567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DDAD6C78-91B6-4046-BE77-192CFAAAF7CD}"/>
              </a:ext>
            </a:extLst>
          </p:cNvPr>
          <p:cNvGrpSpPr/>
          <p:nvPr/>
        </p:nvGrpSpPr>
        <p:grpSpPr>
          <a:xfrm>
            <a:off x="-14190" y="6075463"/>
            <a:ext cx="12206190" cy="526590"/>
            <a:chOff x="0" y="0"/>
            <a:chExt cx="4274726" cy="830480"/>
          </a:xfrm>
          <a:solidFill>
            <a:srgbClr val="E1151A"/>
          </a:solidFill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8A393A4D-3E8A-4B1C-960D-08BBD6D2F19B}"/>
                </a:ext>
              </a:extLst>
            </p:cNvPr>
            <p:cNvSpPr/>
            <p:nvPr/>
          </p:nvSpPr>
          <p:spPr>
            <a:xfrm>
              <a:off x="0" y="0"/>
              <a:ext cx="4274726" cy="830480"/>
            </a:xfrm>
            <a:custGeom>
              <a:avLst/>
              <a:gdLst/>
              <a:ahLst/>
              <a:cxnLst/>
              <a:rect l="l" t="t" r="r" b="b"/>
              <a:pathLst>
                <a:path w="4274726" h="830480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806153"/>
                  </a:lnTo>
                  <a:cubicBezTo>
                    <a:pt x="4274726" y="819589"/>
                    <a:pt x="4263834" y="830480"/>
                    <a:pt x="4250399" y="830480"/>
                  </a:cubicBezTo>
                  <a:lnTo>
                    <a:pt x="24327" y="830480"/>
                  </a:lnTo>
                  <a:cubicBezTo>
                    <a:pt x="10891" y="830480"/>
                    <a:pt x="0" y="819589"/>
                    <a:pt x="0" y="80615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grpFill/>
          </p:spPr>
        </p:sp>
        <p:sp>
          <p:nvSpPr>
            <p:cNvPr id="24" name="TextBox 4">
              <a:extLst>
                <a:ext uri="{FF2B5EF4-FFF2-40B4-BE49-F238E27FC236}">
                  <a16:creationId xmlns:a16="http://schemas.microsoft.com/office/drawing/2014/main" id="{5358657C-CCBB-450F-ABDD-E131A005C8C1}"/>
                </a:ext>
              </a:extLst>
            </p:cNvPr>
            <p:cNvSpPr txBox="1"/>
            <p:nvPr/>
          </p:nvSpPr>
          <p:spPr>
            <a:xfrm>
              <a:off x="0" y="-38100"/>
              <a:ext cx="4274726" cy="86858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1600">
                <a:latin typeface="Ovo" panose="020B0604020202020204" charset="0"/>
              </a:endParaRPr>
            </a:p>
          </p:txBody>
        </p:sp>
      </p:grpSp>
      <p:sp>
        <p:nvSpPr>
          <p:cNvPr id="16" name="TextBox 73">
            <a:extLst>
              <a:ext uri="{FF2B5EF4-FFF2-40B4-BE49-F238E27FC236}">
                <a16:creationId xmlns:a16="http://schemas.microsoft.com/office/drawing/2014/main" id="{339C0611-B1D2-4ED9-9024-9E145F9C508C}"/>
              </a:ext>
            </a:extLst>
          </p:cNvPr>
          <p:cNvSpPr txBox="1"/>
          <p:nvPr/>
        </p:nvSpPr>
        <p:spPr>
          <a:xfrm>
            <a:off x="1892697" y="6096559"/>
            <a:ext cx="8599990" cy="394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000" i="1" dirty="0">
                <a:solidFill>
                  <a:schemeClr val="bg1"/>
                </a:solidFill>
                <a:latin typeface="Ovo" panose="020B0604020202020204"/>
              </a:rPr>
              <a:t>"No existe una 'altura segura’, la prevención comienza desde el primer escalón."</a:t>
            </a:r>
            <a:endParaRPr lang="en-US" i="1" dirty="0">
              <a:solidFill>
                <a:schemeClr val="bg1"/>
              </a:solidFill>
              <a:latin typeface="Ovo" panose="020B0604020202020204"/>
              <a:ea typeface="Open Sauce"/>
              <a:cs typeface="Open Sauce"/>
              <a:sym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31384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Anton</vt:lpstr>
      <vt:lpstr>Arial</vt:lpstr>
      <vt:lpstr>Calibri</vt:lpstr>
      <vt:lpstr>Calibri Light</vt:lpstr>
      <vt:lpstr>Ovo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</dc:creator>
  <cp:lastModifiedBy>Sebastian</cp:lastModifiedBy>
  <cp:revision>1</cp:revision>
  <dcterms:created xsi:type="dcterms:W3CDTF">2026-04-16T21:05:50Z</dcterms:created>
  <dcterms:modified xsi:type="dcterms:W3CDTF">2026-04-16T21:05:55Z</dcterms:modified>
</cp:coreProperties>
</file>