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96" r:id="rId3"/>
    <p:sldId id="268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BC0D0A-7A54-444C-929E-B43EEC890651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B4A9E-8964-49CC-B6A3-9EBF83C04D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46677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ES_tradnl" altLang="es-PE" sz="1200" dirty="0"/>
              <a:t>Se deberá disponer de redes, mallas o arpilleras u otros sistemas de contención cuando haya riesgo de caída de objetos, escombros, etc. Si por diversas razones no se puedan instalar contenciones, se procederá a prohibir el acceso en los niveles inferiores por medio de una demarcación adecuada o bien con la utilización de vigías permanentes.</a:t>
            </a:r>
            <a:endParaRPr lang="es-PE" altLang="es-PE" sz="1200" dirty="0"/>
          </a:p>
          <a:p>
            <a:pPr algn="just"/>
            <a:r>
              <a:rPr lang="es-ES_tradnl" altLang="es-PE" sz="1200" dirty="0"/>
              <a:t>No se deben colgar herramientas desde las barandas, aunque estén en contenedores.</a:t>
            </a:r>
            <a:endParaRPr lang="es-PE" altLang="es-PE" sz="1200" dirty="0"/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7F4EA-96F4-4EF2-A4FD-B5B433FFEE00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52973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DB6097-B458-41F8-9BC5-03BBF633E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95BACC-5EE6-471E-B339-80DCA8A87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62CEAF-7EE7-43DF-A2EC-1A095FD0A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96A336-9666-4BE5-9860-E1F187092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44FB21-342D-4292-9C57-F0760E428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1629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866FCC-32BE-4EC1-B417-7115B735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B813E67-5D0B-4C54-9CAC-8106BA1D5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5D2E01-E1C6-4648-A099-F4440A855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273E42-F001-4B39-8E98-7793169B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328AD1-D8FB-4209-B2D9-E635D13F3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1671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7D0EB2C-71F9-4726-BAF8-BF738A54E0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7A4DCA-EDB6-46C9-8316-7DFF71BC9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470238-4028-4AD5-A612-3AFB66DD4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C7A8DD-04B6-4714-8B72-61823C50E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2A81DD-4892-4284-899B-036FABCBA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5579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47351C-E60B-4CAF-9DF9-BECB5445C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356EBC-C9FC-430F-933E-21403AB18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F254DF-62BB-4381-B0EA-5E7FA3C0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A6ED00-1111-4A45-9756-47E4E09BC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8C1B2B-A19F-4B77-AC6C-A44F6D8B9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4454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0141FE-B534-4F64-BEF5-BD9E4F9AD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579E33-7B85-4B5C-B98D-CE4D56A25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3B8BC8-9FEA-4F34-B26C-70CC94527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6F4FD3-B4B6-4EB1-823F-6977A970B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6719A2-CB10-4CB9-B627-32BCE900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3684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377375-DEBC-48D7-8B82-79D18FBEB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3C6518-428F-45A6-8D9A-3CB362118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4C9560-4369-4F40-BE10-F347F99A6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F87BDA-A826-42BF-81E0-C2EEF6153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CCE64E-7AD7-48C1-962A-6EF5795A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4AE6A1-AED9-4994-87A0-0D1A37CF4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6078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6D9E65-5BCD-4820-98B7-33B730E8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F173DB-CF42-4028-B88C-9482E5B8B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4E2EF7-8902-4EAD-A8EE-919FE51247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C7E4CD-248E-4F2D-962A-F54736D74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111AD5-F620-45AE-BE5D-16BB2572A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3AFA56A-A889-41E7-B1D0-550D1B95C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11598DA-D9C7-4903-84A4-5B3DCF39F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EAC0797-F1AD-4C2E-BAD5-6DB300267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38121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EEBCB6-5784-4884-B49D-F364AF313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94035AD-31E8-4D91-80BB-C1085726C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A3BA01-F91F-4270-A0E7-F872B184E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5726806-6437-4022-878D-C9F2B8DE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01621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6DF0A61-7DA3-4176-9E90-B59B6299C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527E23C-D9E4-41D4-A12F-D373DC6B3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B46F3BB-AA31-4C1F-AD53-85866F2F6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8788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76D15-0334-4363-A8A1-491BBD8FD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3B4A87-8789-4762-A3FA-C25D60A1E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23BCD7-AD7F-4232-B0D0-4642C980B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DA62AD-B693-475B-9C5F-BFC235C8F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FF04B2-D019-413D-B2D3-3A261C4E9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37BD7B-D2F2-4FA3-9982-DB044A63E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8118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09A2A-503E-4801-8477-DF9A05346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1366A7-1255-416D-8218-22A659DBD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8D4685-203B-4960-928C-2036CDBA6E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B882C2-E587-4EEC-BF4D-16D68DB55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16FAC11-619C-4C41-B264-B50203A79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EA5097-275F-463E-BFC9-3699CCB2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5983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B354DC0-1D21-4CD1-9351-41E6393BC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AA6579-6756-47BB-B229-F3AAB4404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0FA9AB-CAD4-4DC0-B10A-6D5F9E1AC1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C41C4-85BE-45F1-B57B-E8D136BC17A3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2BDB7D-3DD5-4A20-8067-30E67A7343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28D2D8-7F2A-47DA-977A-64EFDE1CB4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3291C-D2EA-4A3E-AD00-40380DDDD1C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39513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720AB-A24B-4028-A655-D54A27DED1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B22C8E-A886-40DF-B137-A470E7A373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08564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42">
            <a:extLst>
              <a:ext uri="{FF2B5EF4-FFF2-40B4-BE49-F238E27FC236}">
                <a16:creationId xmlns:a16="http://schemas.microsoft.com/office/drawing/2014/main" id="{434F4A53-8A93-4D63-A55B-B5C186A664BB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856" t="-156449" r="-10284" b="-132217"/>
            </a:stretch>
          </a:blipFill>
        </p:spPr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368E5A48-FCDD-4EFA-875D-0053897D371C}"/>
              </a:ext>
            </a:extLst>
          </p:cNvPr>
          <p:cNvGrpSpPr/>
          <p:nvPr/>
        </p:nvGrpSpPr>
        <p:grpSpPr>
          <a:xfrm>
            <a:off x="555207" y="2079084"/>
            <a:ext cx="5540794" cy="1116292"/>
            <a:chOff x="424577" y="1086727"/>
            <a:chExt cx="5880869" cy="269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219CB8DD-94E2-47F2-A615-70A09D50F0ED}"/>
                </a:ext>
              </a:extLst>
            </p:cNvPr>
            <p:cNvGrpSpPr/>
            <p:nvPr/>
          </p:nvGrpSpPr>
          <p:grpSpPr>
            <a:xfrm>
              <a:off x="2218010" y="1086727"/>
              <a:ext cx="4087436" cy="2697526"/>
              <a:chOff x="0" y="-38100"/>
              <a:chExt cx="1864433" cy="1063681"/>
            </a:xfrm>
          </p:grpSpPr>
          <p:sp>
            <p:nvSpPr>
              <p:cNvPr id="29" name="Freeform 5">
                <a:extLst>
                  <a:ext uri="{FF2B5EF4-FFF2-40B4-BE49-F238E27FC236}">
                    <a16:creationId xmlns:a16="http://schemas.microsoft.com/office/drawing/2014/main" id="{38E389EB-8368-49CD-81D0-13160D87E174}"/>
                  </a:ext>
                </a:extLst>
              </p:cNvPr>
              <p:cNvSpPr/>
              <p:nvPr/>
            </p:nvSpPr>
            <p:spPr>
              <a:xfrm>
                <a:off x="0" y="303"/>
                <a:ext cx="1864433" cy="1025278"/>
              </a:xfrm>
              <a:custGeom>
                <a:avLst/>
                <a:gdLst/>
                <a:ahLst/>
                <a:cxnLst/>
                <a:rect l="l" t="t" r="r" b="b"/>
                <a:pathLst>
                  <a:path w="1864433" h="1020242">
                    <a:moveTo>
                      <a:pt x="119849" y="0"/>
                    </a:moveTo>
                    <a:lnTo>
                      <a:pt x="1744585" y="0"/>
                    </a:lnTo>
                    <a:cubicBezTo>
                      <a:pt x="1810775" y="0"/>
                      <a:pt x="1864433" y="53658"/>
                      <a:pt x="1864433" y="119849"/>
                    </a:cubicBezTo>
                    <a:lnTo>
                      <a:pt x="1864433" y="900393"/>
                    </a:lnTo>
                    <a:cubicBezTo>
                      <a:pt x="1864433" y="966584"/>
                      <a:pt x="1810775" y="1020242"/>
                      <a:pt x="1744585" y="1020242"/>
                    </a:cubicBezTo>
                    <a:lnTo>
                      <a:pt x="119849" y="1020242"/>
                    </a:lnTo>
                    <a:cubicBezTo>
                      <a:pt x="53658" y="1020242"/>
                      <a:pt x="0" y="966584"/>
                      <a:pt x="0" y="900393"/>
                    </a:cubicBezTo>
                    <a:lnTo>
                      <a:pt x="0" y="119849"/>
                    </a:lnTo>
                    <a:cubicBezTo>
                      <a:pt x="0" y="53658"/>
                      <a:pt x="53658" y="0"/>
                      <a:pt x="119849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  <p:txBody>
              <a:bodyPr/>
              <a:lstStyle/>
              <a:p>
                <a:endParaRPr lang="es-PE" dirty="0"/>
              </a:p>
            </p:txBody>
          </p:sp>
          <p:sp>
            <p:nvSpPr>
              <p:cNvPr id="30" name="TextBox 6">
                <a:extLst>
                  <a:ext uri="{FF2B5EF4-FFF2-40B4-BE49-F238E27FC236}">
                    <a16:creationId xmlns:a16="http://schemas.microsoft.com/office/drawing/2014/main" id="{91B000A1-5C26-4DDF-9AB1-D9813C50882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64433" cy="10583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6" name="Group 7">
              <a:extLst>
                <a:ext uri="{FF2B5EF4-FFF2-40B4-BE49-F238E27FC236}">
                  <a16:creationId xmlns:a16="http://schemas.microsoft.com/office/drawing/2014/main" id="{A2E82E0A-08B3-4E37-ABD2-A019C07C711A}"/>
                </a:ext>
              </a:extLst>
            </p:cNvPr>
            <p:cNvGrpSpPr/>
            <p:nvPr/>
          </p:nvGrpSpPr>
          <p:grpSpPr>
            <a:xfrm>
              <a:off x="424577" y="1183351"/>
              <a:ext cx="5108023" cy="2600136"/>
              <a:chOff x="0" y="0"/>
              <a:chExt cx="1816548" cy="1015335"/>
            </a:xfrm>
          </p:grpSpPr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60A56208-367D-49CE-AB1E-8B57AFCB4EDA}"/>
                  </a:ext>
                </a:extLst>
              </p:cNvPr>
              <p:cNvSpPr/>
              <p:nvPr/>
            </p:nvSpPr>
            <p:spPr>
              <a:xfrm>
                <a:off x="0" y="0"/>
                <a:ext cx="1816548" cy="1015335"/>
              </a:xfrm>
              <a:custGeom>
                <a:avLst/>
                <a:gdLst/>
                <a:ahLst/>
                <a:cxnLst/>
                <a:rect l="l" t="t" r="r" b="b"/>
                <a:pathLst>
                  <a:path w="1816548" h="1015335">
                    <a:moveTo>
                      <a:pt x="0" y="0"/>
                    </a:moveTo>
                    <a:lnTo>
                      <a:pt x="1816548" y="0"/>
                    </a:lnTo>
                    <a:lnTo>
                      <a:pt x="1816548" y="1015335"/>
                    </a:lnTo>
                    <a:lnTo>
                      <a:pt x="0" y="1015335"/>
                    </a:ln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28" name="TextBox 9">
                <a:extLst>
                  <a:ext uri="{FF2B5EF4-FFF2-40B4-BE49-F238E27FC236}">
                    <a16:creationId xmlns:a16="http://schemas.microsoft.com/office/drawing/2014/main" id="{0CFADC9E-F2E3-4F30-8A9D-0C6364C5C89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16548" cy="10534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32" name="TextBox 10">
            <a:extLst>
              <a:ext uri="{FF2B5EF4-FFF2-40B4-BE49-F238E27FC236}">
                <a16:creationId xmlns:a16="http://schemas.microsoft.com/office/drawing/2014/main" id="{1546D77B-CA6A-4B3F-93DC-F48B77964846}"/>
              </a:ext>
            </a:extLst>
          </p:cNvPr>
          <p:cNvSpPr txBox="1"/>
          <p:nvPr/>
        </p:nvSpPr>
        <p:spPr>
          <a:xfrm>
            <a:off x="773825" y="2079084"/>
            <a:ext cx="5910375" cy="1027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960"/>
              </a:lnSpc>
            </a:pPr>
            <a:r>
              <a:rPr lang="en-US" sz="4800" dirty="0" err="1">
                <a:solidFill>
                  <a:srgbClr val="FFFFFF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Normativa</a:t>
            </a:r>
            <a:r>
              <a:rPr lang="en-US" sz="4800" dirty="0">
                <a:solidFill>
                  <a:srgbClr val="FFFFFF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 </a:t>
            </a:r>
            <a:r>
              <a:rPr lang="en-US" sz="4800" dirty="0" err="1">
                <a:solidFill>
                  <a:srgbClr val="FFFFFF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Aplicable</a:t>
            </a:r>
            <a:endParaRPr lang="en-US" sz="4800" dirty="0">
              <a:solidFill>
                <a:srgbClr val="FFFFFF"/>
              </a:solidFill>
              <a:latin typeface="Anton" pitchFamily="2" charset="0"/>
              <a:ea typeface="Saira Condensed Bold"/>
              <a:cs typeface="Saira Condensed Bold"/>
              <a:sym typeface="Saira Condensed Bold"/>
            </a:endParaRPr>
          </a:p>
        </p:txBody>
      </p:sp>
      <p:sp>
        <p:nvSpPr>
          <p:cNvPr id="15" name="Freeform 2">
            <a:extLst>
              <a:ext uri="{FF2B5EF4-FFF2-40B4-BE49-F238E27FC236}">
                <a16:creationId xmlns:a16="http://schemas.microsoft.com/office/drawing/2014/main" id="{D91ECA39-32FB-4359-8799-4B5BDA5560EE}"/>
              </a:ext>
            </a:extLst>
          </p:cNvPr>
          <p:cNvSpPr/>
          <p:nvPr/>
        </p:nvSpPr>
        <p:spPr>
          <a:xfrm>
            <a:off x="5649099" y="451551"/>
            <a:ext cx="6188848" cy="6126329"/>
          </a:xfrm>
          <a:custGeom>
            <a:avLst/>
            <a:gdLst/>
            <a:ahLst/>
            <a:cxnLst/>
            <a:rect l="l" t="t" r="r" b="b"/>
            <a:pathLst>
              <a:path w="3089277" h="3281351">
                <a:moveTo>
                  <a:pt x="0" y="0"/>
                </a:moveTo>
                <a:lnTo>
                  <a:pt x="3089277" y="0"/>
                </a:lnTo>
                <a:lnTo>
                  <a:pt x="3089277" y="3281351"/>
                </a:lnTo>
                <a:lnTo>
                  <a:pt x="0" y="328135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6228" b="-25079"/>
            </a:stretch>
          </a:blip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sp>
      <p:sp>
        <p:nvSpPr>
          <p:cNvPr id="16" name="Freeform 17">
            <a:extLst>
              <a:ext uri="{FF2B5EF4-FFF2-40B4-BE49-F238E27FC236}">
                <a16:creationId xmlns:a16="http://schemas.microsoft.com/office/drawing/2014/main" id="{8B93C5DD-3C3F-4B07-90FC-9CE6C66DC326}"/>
              </a:ext>
            </a:extLst>
          </p:cNvPr>
          <p:cNvSpPr/>
          <p:nvPr/>
        </p:nvSpPr>
        <p:spPr>
          <a:xfrm>
            <a:off x="0" y="6640922"/>
            <a:ext cx="12192000" cy="217078"/>
          </a:xfrm>
          <a:custGeom>
            <a:avLst/>
            <a:gdLst/>
            <a:ahLst/>
            <a:cxnLst/>
            <a:rect l="l" t="t" r="r" b="b"/>
            <a:pathLst>
              <a:path w="12442524" h="585835">
                <a:moveTo>
                  <a:pt x="0" y="0"/>
                </a:moveTo>
                <a:lnTo>
                  <a:pt x="12442523" y="0"/>
                </a:lnTo>
                <a:lnTo>
                  <a:pt x="12442523" y="585836"/>
                </a:lnTo>
                <a:lnTo>
                  <a:pt x="0" y="5858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502407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DF683AE-8068-4E37-ACCF-2A1B6ED677B1}"/>
              </a:ext>
            </a:extLst>
          </p:cNvPr>
          <p:cNvGrpSpPr/>
          <p:nvPr/>
        </p:nvGrpSpPr>
        <p:grpSpPr>
          <a:xfrm>
            <a:off x="-14527" y="1830728"/>
            <a:ext cx="12226583" cy="278027"/>
            <a:chOff x="0" y="0"/>
            <a:chExt cx="4726761" cy="16934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F303237-A462-4ED8-AA75-C9B32ABF7017}"/>
                </a:ext>
              </a:extLst>
            </p:cNvPr>
            <p:cNvSpPr/>
            <p:nvPr/>
          </p:nvSpPr>
          <p:spPr>
            <a:xfrm>
              <a:off x="0" y="0"/>
              <a:ext cx="4726761" cy="169347"/>
            </a:xfrm>
            <a:custGeom>
              <a:avLst/>
              <a:gdLst/>
              <a:ahLst/>
              <a:cxnLst/>
              <a:rect l="l" t="t" r="r" b="b"/>
              <a:pathLst>
                <a:path w="4726761" h="169347">
                  <a:moveTo>
                    <a:pt x="43138" y="0"/>
                  </a:moveTo>
                  <a:lnTo>
                    <a:pt x="4683623" y="0"/>
                  </a:lnTo>
                  <a:cubicBezTo>
                    <a:pt x="4695064" y="0"/>
                    <a:pt x="4706036" y="4545"/>
                    <a:pt x="4714126" y="12635"/>
                  </a:cubicBezTo>
                  <a:cubicBezTo>
                    <a:pt x="4722216" y="20725"/>
                    <a:pt x="4726761" y="31697"/>
                    <a:pt x="4726761" y="43138"/>
                  </a:cubicBezTo>
                  <a:lnTo>
                    <a:pt x="4726761" y="126209"/>
                  </a:lnTo>
                  <a:cubicBezTo>
                    <a:pt x="4726761" y="137650"/>
                    <a:pt x="4722216" y="148622"/>
                    <a:pt x="4714126" y="156712"/>
                  </a:cubicBezTo>
                  <a:cubicBezTo>
                    <a:pt x="4706036" y="164802"/>
                    <a:pt x="4695064" y="169347"/>
                    <a:pt x="4683623" y="169347"/>
                  </a:cubicBezTo>
                  <a:lnTo>
                    <a:pt x="43138" y="169347"/>
                  </a:lnTo>
                  <a:cubicBezTo>
                    <a:pt x="31697" y="169347"/>
                    <a:pt x="20725" y="164802"/>
                    <a:pt x="12635" y="156712"/>
                  </a:cubicBezTo>
                  <a:cubicBezTo>
                    <a:pt x="4545" y="148622"/>
                    <a:pt x="0" y="137650"/>
                    <a:pt x="0" y="126209"/>
                  </a:cubicBezTo>
                  <a:lnTo>
                    <a:pt x="0" y="43138"/>
                  </a:lnTo>
                  <a:cubicBezTo>
                    <a:pt x="0" y="31697"/>
                    <a:pt x="4545" y="20725"/>
                    <a:pt x="12635" y="12635"/>
                  </a:cubicBezTo>
                  <a:cubicBezTo>
                    <a:pt x="20725" y="4545"/>
                    <a:pt x="31697" y="0"/>
                    <a:pt x="43138" y="0"/>
                  </a:cubicBezTo>
                  <a:close/>
                </a:path>
              </a:pathLst>
            </a:custGeom>
            <a:solidFill>
              <a:srgbClr val="A01925">
                <a:alpha val="26667"/>
              </a:srgbClr>
            </a:solidFill>
          </p:spPr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F4DFFB5-A331-474A-B1FA-F685D6DAF355}"/>
                </a:ext>
              </a:extLst>
            </p:cNvPr>
            <p:cNvSpPr txBox="1"/>
            <p:nvPr/>
          </p:nvSpPr>
          <p:spPr>
            <a:xfrm>
              <a:off x="0" y="-28575"/>
              <a:ext cx="4726761" cy="1979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 sz="1600">
                <a:latin typeface="Ovo" panose="020B0604020202020204" charset="0"/>
              </a:endParaRPr>
            </a:p>
          </p:txBody>
        </p:sp>
      </p:grpSp>
      <p:sp>
        <p:nvSpPr>
          <p:cNvPr id="11" name="TextBox 11">
            <a:extLst>
              <a:ext uri="{FF2B5EF4-FFF2-40B4-BE49-F238E27FC236}">
                <a16:creationId xmlns:a16="http://schemas.microsoft.com/office/drawing/2014/main" id="{147A52BD-E14D-44D3-9E48-78F69587B9E2}"/>
              </a:ext>
            </a:extLst>
          </p:cNvPr>
          <p:cNvSpPr txBox="1"/>
          <p:nvPr/>
        </p:nvSpPr>
        <p:spPr>
          <a:xfrm>
            <a:off x="6096000" y="618487"/>
            <a:ext cx="5263313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800" dirty="0">
                <a:solidFill>
                  <a:srgbClr val="4F4F4F"/>
                </a:solidFill>
                <a:latin typeface="Anton" pitchFamily="2" charset="0"/>
                <a:ea typeface="League Spartan"/>
                <a:cs typeface="League Spartan"/>
                <a:sym typeface="League Spartan"/>
              </a:rPr>
              <a:t>NORMATIVA APLICABLE 	</a:t>
            </a:r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993C087-574A-4941-857B-B687C2248F1B}"/>
              </a:ext>
            </a:extLst>
          </p:cNvPr>
          <p:cNvGrpSpPr/>
          <p:nvPr/>
        </p:nvGrpSpPr>
        <p:grpSpPr>
          <a:xfrm>
            <a:off x="534328" y="2276539"/>
            <a:ext cx="3778792" cy="4341145"/>
            <a:chOff x="534328" y="2276539"/>
            <a:chExt cx="3778792" cy="4341145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8B9D6DA3-DE71-4782-9810-BB3A5880C5A3}"/>
                </a:ext>
              </a:extLst>
            </p:cNvPr>
            <p:cNvSpPr/>
            <p:nvPr/>
          </p:nvSpPr>
          <p:spPr>
            <a:xfrm>
              <a:off x="1155032" y="2737637"/>
              <a:ext cx="3158088" cy="3880047"/>
            </a:xfrm>
            <a:prstGeom prst="roundRect">
              <a:avLst>
                <a:gd name="adj" fmla="val 8286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D66716AD-E4DE-44CE-8A07-5EDDC704EF0B}"/>
                </a:ext>
              </a:extLst>
            </p:cNvPr>
            <p:cNvGrpSpPr/>
            <p:nvPr/>
          </p:nvGrpSpPr>
          <p:grpSpPr>
            <a:xfrm>
              <a:off x="742673" y="2276539"/>
              <a:ext cx="584015" cy="587893"/>
              <a:chOff x="0" y="0"/>
              <a:chExt cx="812800" cy="812800"/>
            </a:xfrm>
          </p:grpSpPr>
          <p:sp>
            <p:nvSpPr>
              <p:cNvPr id="6" name="Freeform 6">
                <a:extLst>
                  <a:ext uri="{FF2B5EF4-FFF2-40B4-BE49-F238E27FC236}">
                    <a16:creationId xmlns:a16="http://schemas.microsoft.com/office/drawing/2014/main" id="{743F8BDC-6F36-4F44-BDF6-1F47565EF65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7" name="TextBox 7">
                <a:extLst>
                  <a:ext uri="{FF2B5EF4-FFF2-40B4-BE49-F238E27FC236}">
                    <a16:creationId xmlns:a16="http://schemas.microsoft.com/office/drawing/2014/main" id="{F90ACF64-6F8F-4F93-8D6D-589A1644DF66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520"/>
                  </a:lnSpc>
                </a:pPr>
                <a:endParaRPr sz="1600">
                  <a:latin typeface="Ovo" panose="020B0604020202020204" charset="0"/>
                </a:endParaRPr>
              </a:p>
            </p:txBody>
          </p:sp>
        </p:grpSp>
        <p:sp>
          <p:nvSpPr>
            <p:cNvPr id="12" name="TextBox 12">
              <a:extLst>
                <a:ext uri="{FF2B5EF4-FFF2-40B4-BE49-F238E27FC236}">
                  <a16:creationId xmlns:a16="http://schemas.microsoft.com/office/drawing/2014/main" id="{EF559689-9D65-4C62-BFF9-AB3EECB72B74}"/>
                </a:ext>
              </a:extLst>
            </p:cNvPr>
            <p:cNvSpPr txBox="1"/>
            <p:nvPr/>
          </p:nvSpPr>
          <p:spPr>
            <a:xfrm>
              <a:off x="1547055" y="2452206"/>
              <a:ext cx="1908465" cy="25648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2000"/>
                </a:lnSpc>
              </a:pPr>
              <a:r>
                <a:rPr lang="en-US" b="1" dirty="0">
                  <a:solidFill>
                    <a:srgbClr val="000000"/>
                  </a:solidFill>
                  <a:latin typeface="Ovo" panose="020B0604020202020204" charset="0"/>
                  <a:ea typeface="League Spartan"/>
                  <a:cs typeface="League Spartan"/>
                  <a:sym typeface="League Spartan"/>
                </a:rPr>
                <a:t>D.S. 024-2016-EM</a:t>
              </a:r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DFEF7710-5006-4261-9257-45DE1743B834}"/>
                </a:ext>
              </a:extLst>
            </p:cNvPr>
            <p:cNvSpPr txBox="1"/>
            <p:nvPr/>
          </p:nvSpPr>
          <p:spPr>
            <a:xfrm>
              <a:off x="534328" y="2311264"/>
              <a:ext cx="998142" cy="4046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en-US" sz="2000" b="1" dirty="0">
                  <a:solidFill>
                    <a:srgbClr val="FFFFFF"/>
                  </a:solidFill>
                  <a:latin typeface="Ovo" panose="020B0604020202020204" charset="0"/>
                  <a:ea typeface="League Spartan"/>
                  <a:cs typeface="League Spartan"/>
                  <a:sym typeface="League Spartan"/>
                </a:rPr>
                <a:t>01</a:t>
              </a:r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6313197F-C6AC-4F97-98BF-7B67E8014CB0}"/>
                </a:ext>
              </a:extLst>
            </p:cNvPr>
            <p:cNvSpPr txBox="1"/>
            <p:nvPr/>
          </p:nvSpPr>
          <p:spPr>
            <a:xfrm>
              <a:off x="1248557" y="2773862"/>
              <a:ext cx="3021836" cy="382117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285750" indent="-285750" algn="l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Uso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obligatorio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de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sistemas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anticaídas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.</a:t>
              </a:r>
            </a:p>
            <a:p>
              <a:pPr marL="285750" indent="-285750" algn="l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Inspección diaria de equipos.</a:t>
              </a:r>
            </a:p>
            <a:p>
              <a:pPr marL="285750" indent="-285750" algn="l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Certificación de andamios.</a:t>
              </a:r>
            </a:p>
            <a:p>
              <a:pPr marL="285750" indent="-285750" algn="l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Escaleras en buen estado y con ángulo correcto </a:t>
              </a:r>
              <a:r>
                <a:rPr lang="es-MX" sz="1600" dirty="0"/>
                <a:t>(regla 4:1) → por cada 4 metros de altura, 1 metro de separación en la base</a:t>
              </a:r>
              <a:endParaRPr lang="es-MX" sz="1600" dirty="0">
                <a:solidFill>
                  <a:srgbClr val="262626"/>
                </a:solidFill>
                <a:latin typeface="Ovo" panose="020B0604020202020204" charset="0"/>
                <a:ea typeface="Canva Sans"/>
                <a:cs typeface="Canva Sans"/>
                <a:sym typeface="Canva Sans"/>
              </a:endParaRPr>
            </a:p>
            <a:p>
              <a:pPr marL="285750" indent="-285750" algn="l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Prohibición de improvisar plataformas.</a:t>
              </a:r>
            </a:p>
            <a:p>
              <a:pPr marL="285750" indent="-285750" algn="l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Rescate disponible antes del trabajo.</a:t>
              </a:r>
              <a:endParaRPr lang="en-US" sz="1600" dirty="0">
                <a:solidFill>
                  <a:srgbClr val="262626"/>
                </a:solidFill>
                <a:latin typeface="Ovo" panose="020B0604020202020204" charset="0"/>
                <a:ea typeface="Canva Sans"/>
                <a:cs typeface="Canva Sans"/>
                <a:sym typeface="Canva Sans"/>
              </a:endParaRPr>
            </a:p>
          </p:txBody>
        </p:sp>
        <p:sp>
          <p:nvSpPr>
            <p:cNvPr id="25" name="AutoShape 25">
              <a:extLst>
                <a:ext uri="{FF2B5EF4-FFF2-40B4-BE49-F238E27FC236}">
                  <a16:creationId xmlns:a16="http://schemas.microsoft.com/office/drawing/2014/main" id="{6369467C-25BC-489B-AF6B-AB56A6B72BAE}"/>
                </a:ext>
              </a:extLst>
            </p:cNvPr>
            <p:cNvSpPr/>
            <p:nvPr/>
          </p:nvSpPr>
          <p:spPr>
            <a:xfrm flipV="1">
              <a:off x="1029210" y="2684303"/>
              <a:ext cx="0" cy="2596215"/>
            </a:xfrm>
            <a:prstGeom prst="line">
              <a:avLst/>
            </a:prstGeom>
            <a:ln w="19050" cap="flat">
              <a:solidFill>
                <a:srgbClr val="E1151A"/>
              </a:solidFill>
              <a:prstDash val="solid"/>
              <a:headEnd type="oval" w="lg" len="lg"/>
              <a:tailEnd type="none" w="sm" len="sm"/>
            </a:ln>
          </p:spPr>
        </p:sp>
      </p:grpSp>
      <p:grpSp>
        <p:nvGrpSpPr>
          <p:cNvPr id="20" name="Grupo 19">
            <a:extLst>
              <a:ext uri="{FF2B5EF4-FFF2-40B4-BE49-F238E27FC236}">
                <a16:creationId xmlns:a16="http://schemas.microsoft.com/office/drawing/2014/main" id="{80E8EB77-A24D-4726-B01D-FAF86DBCB826}"/>
              </a:ext>
            </a:extLst>
          </p:cNvPr>
          <p:cNvGrpSpPr/>
          <p:nvPr/>
        </p:nvGrpSpPr>
        <p:grpSpPr>
          <a:xfrm>
            <a:off x="7877445" y="2250522"/>
            <a:ext cx="3889126" cy="2995041"/>
            <a:chOff x="7877445" y="2250522"/>
            <a:chExt cx="3889126" cy="2995041"/>
          </a:xfrm>
        </p:grpSpPr>
        <p:sp>
          <p:nvSpPr>
            <p:cNvPr id="32" name="Rectángulo: esquinas redondeadas 31">
              <a:extLst>
                <a:ext uri="{FF2B5EF4-FFF2-40B4-BE49-F238E27FC236}">
                  <a16:creationId xmlns:a16="http://schemas.microsoft.com/office/drawing/2014/main" id="{1DD22396-99F1-4A7D-89C6-80549181DF45}"/>
                </a:ext>
              </a:extLst>
            </p:cNvPr>
            <p:cNvSpPr/>
            <p:nvPr/>
          </p:nvSpPr>
          <p:spPr>
            <a:xfrm>
              <a:off x="8608483" y="2879878"/>
              <a:ext cx="3158088" cy="2365685"/>
            </a:xfrm>
            <a:prstGeom prst="roundRect">
              <a:avLst>
                <a:gd name="adj" fmla="val 8286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grpSp>
          <p:nvGrpSpPr>
            <p:cNvPr id="41" name="Group 5">
              <a:extLst>
                <a:ext uri="{FF2B5EF4-FFF2-40B4-BE49-F238E27FC236}">
                  <a16:creationId xmlns:a16="http://schemas.microsoft.com/office/drawing/2014/main" id="{D8DC3EB1-FCA2-40EE-90B9-4DE5A34A1FB8}"/>
                </a:ext>
              </a:extLst>
            </p:cNvPr>
            <p:cNvGrpSpPr/>
            <p:nvPr/>
          </p:nvGrpSpPr>
          <p:grpSpPr>
            <a:xfrm>
              <a:off x="8082957" y="2250522"/>
              <a:ext cx="584015" cy="587893"/>
              <a:chOff x="0" y="0"/>
              <a:chExt cx="812800" cy="812800"/>
            </a:xfrm>
          </p:grpSpPr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0E8C1603-03A2-4BE5-BD56-C93A77CB81D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44" name="TextBox 7">
                <a:extLst>
                  <a:ext uri="{FF2B5EF4-FFF2-40B4-BE49-F238E27FC236}">
                    <a16:creationId xmlns:a16="http://schemas.microsoft.com/office/drawing/2014/main" id="{69B3C253-B47E-42D1-9D71-B9BA5FD965BF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520"/>
                  </a:lnSpc>
                </a:pPr>
                <a:endParaRPr sz="1600">
                  <a:latin typeface="Ovo" panose="020B0604020202020204" charset="0"/>
                </a:endParaRPr>
              </a:p>
            </p:txBody>
          </p:sp>
        </p:grp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45B68542-3893-4533-8874-3E11E62186CE}"/>
                </a:ext>
              </a:extLst>
            </p:cNvPr>
            <p:cNvSpPr txBox="1"/>
            <p:nvPr/>
          </p:nvSpPr>
          <p:spPr>
            <a:xfrm>
              <a:off x="8930983" y="2458821"/>
              <a:ext cx="1909465" cy="25648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2000"/>
                </a:lnSpc>
              </a:pPr>
              <a:r>
                <a:rPr lang="en-US" b="1" dirty="0">
                  <a:solidFill>
                    <a:srgbClr val="000000"/>
                  </a:solidFill>
                  <a:latin typeface="Ovo" panose="020B0604020202020204" charset="0"/>
                  <a:ea typeface="League Spartan"/>
                  <a:cs typeface="League Spartan"/>
                  <a:sym typeface="League Spartan"/>
                </a:rPr>
                <a:t>OSHA 1923</a:t>
              </a:r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A5969866-D5C2-475B-8CD4-A75352E7F2EA}"/>
                </a:ext>
              </a:extLst>
            </p:cNvPr>
            <p:cNvSpPr txBox="1"/>
            <p:nvPr/>
          </p:nvSpPr>
          <p:spPr>
            <a:xfrm>
              <a:off x="8718909" y="2962820"/>
              <a:ext cx="2653407" cy="157697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285750" indent="-285750" algn="l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Andamios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deben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soportar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4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veces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la carga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máxima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.</a:t>
              </a:r>
            </a:p>
            <a:p>
              <a:pPr marL="285750" indent="-285750" algn="l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Escaleras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deben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extenderse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1 m por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encima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 del punto de </a:t>
              </a:r>
              <a:r>
                <a:rPr lang="en-US" sz="1600" dirty="0" err="1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apoyo</a:t>
              </a:r>
              <a:r>
                <a:rPr lang="en-US" sz="1600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.  </a:t>
              </a:r>
            </a:p>
          </p:txBody>
        </p:sp>
        <p:sp>
          <p:nvSpPr>
            <p:cNvPr id="33" name="TextBox 33">
              <a:extLst>
                <a:ext uri="{FF2B5EF4-FFF2-40B4-BE49-F238E27FC236}">
                  <a16:creationId xmlns:a16="http://schemas.microsoft.com/office/drawing/2014/main" id="{1DB97A81-AC6E-4C4D-8426-3519308DF334}"/>
                </a:ext>
              </a:extLst>
            </p:cNvPr>
            <p:cNvSpPr txBox="1"/>
            <p:nvPr/>
          </p:nvSpPr>
          <p:spPr>
            <a:xfrm>
              <a:off x="7877445" y="2291985"/>
              <a:ext cx="998142" cy="4046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en-US" sz="2000" b="1" dirty="0">
                  <a:solidFill>
                    <a:srgbClr val="FFFFFF"/>
                  </a:solidFill>
                  <a:latin typeface="Ovo" panose="020B0604020202020204" charset="0"/>
                  <a:ea typeface="League Spartan"/>
                  <a:cs typeface="League Spartan"/>
                  <a:sym typeface="League Spartan"/>
                </a:rPr>
                <a:t>03</a:t>
              </a:r>
            </a:p>
          </p:txBody>
        </p:sp>
      </p:grpSp>
      <p:sp>
        <p:nvSpPr>
          <p:cNvPr id="42" name="Freeform 42">
            <a:extLst>
              <a:ext uri="{FF2B5EF4-FFF2-40B4-BE49-F238E27FC236}">
                <a16:creationId xmlns:a16="http://schemas.microsoft.com/office/drawing/2014/main" id="{3C6DA147-669A-49C8-AE17-237852DCAC64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2856" t="-156449" r="-10284" b="-132217"/>
            </a:stretch>
          </a:blipFill>
        </p:spPr>
      </p:sp>
      <p:sp>
        <p:nvSpPr>
          <p:cNvPr id="46" name="Freeform 7">
            <a:extLst>
              <a:ext uri="{FF2B5EF4-FFF2-40B4-BE49-F238E27FC236}">
                <a16:creationId xmlns:a16="http://schemas.microsoft.com/office/drawing/2014/main" id="{7FCA7D1F-E13D-4B50-AACD-A520487009C3}"/>
              </a:ext>
            </a:extLst>
          </p:cNvPr>
          <p:cNvSpPr/>
          <p:nvPr/>
        </p:nvSpPr>
        <p:spPr>
          <a:xfrm>
            <a:off x="9974948" y="4539790"/>
            <a:ext cx="1935354" cy="2144031"/>
          </a:xfrm>
          <a:custGeom>
            <a:avLst/>
            <a:gdLst/>
            <a:ahLst/>
            <a:cxnLst/>
            <a:rect l="l" t="t" r="r" b="b"/>
            <a:pathLst>
              <a:path w="2683676" h="3032764">
                <a:moveTo>
                  <a:pt x="0" y="0"/>
                </a:moveTo>
                <a:lnTo>
                  <a:pt x="2683676" y="0"/>
                </a:lnTo>
                <a:lnTo>
                  <a:pt x="2683676" y="3032764"/>
                </a:lnTo>
                <a:lnTo>
                  <a:pt x="0" y="30327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9706" b="-23110"/>
            </a:stretch>
          </a:blipFill>
        </p:spPr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701CE7D2-459E-4250-81AE-FC5D9E305D6A}"/>
              </a:ext>
            </a:extLst>
          </p:cNvPr>
          <p:cNvGrpSpPr/>
          <p:nvPr/>
        </p:nvGrpSpPr>
        <p:grpSpPr>
          <a:xfrm>
            <a:off x="4352037" y="2247713"/>
            <a:ext cx="4043867" cy="3040648"/>
            <a:chOff x="4352037" y="2247713"/>
            <a:chExt cx="4043867" cy="3040648"/>
          </a:xfrm>
        </p:grpSpPr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5DB07AF5-39FC-4183-91F1-2D10A58F0E91}"/>
                </a:ext>
              </a:extLst>
            </p:cNvPr>
            <p:cNvGrpSpPr/>
            <p:nvPr/>
          </p:nvGrpSpPr>
          <p:grpSpPr>
            <a:xfrm>
              <a:off x="4567870" y="2247713"/>
              <a:ext cx="3828034" cy="3040648"/>
              <a:chOff x="4552671" y="2220591"/>
              <a:chExt cx="3828034" cy="3040648"/>
            </a:xfrm>
          </p:grpSpPr>
          <p:sp>
            <p:nvSpPr>
              <p:cNvPr id="31" name="Rectángulo: esquinas redondeadas 30">
                <a:extLst>
                  <a:ext uri="{FF2B5EF4-FFF2-40B4-BE49-F238E27FC236}">
                    <a16:creationId xmlns:a16="http://schemas.microsoft.com/office/drawing/2014/main" id="{C8DA8A38-8E09-409F-9870-DAA5F865DA5B}"/>
                  </a:ext>
                </a:extLst>
              </p:cNvPr>
              <p:cNvSpPr/>
              <p:nvPr/>
            </p:nvSpPr>
            <p:spPr>
              <a:xfrm>
                <a:off x="4977393" y="2879878"/>
                <a:ext cx="3158088" cy="2233543"/>
              </a:xfrm>
              <a:prstGeom prst="roundRect">
                <a:avLst>
                  <a:gd name="adj" fmla="val 8286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grpSp>
            <p:nvGrpSpPr>
              <p:cNvPr id="38" name="Group 5">
                <a:extLst>
                  <a:ext uri="{FF2B5EF4-FFF2-40B4-BE49-F238E27FC236}">
                    <a16:creationId xmlns:a16="http://schemas.microsoft.com/office/drawing/2014/main" id="{B660FB92-4B47-4F42-8411-BF863A3175A9}"/>
                  </a:ext>
                </a:extLst>
              </p:cNvPr>
              <p:cNvGrpSpPr/>
              <p:nvPr/>
            </p:nvGrpSpPr>
            <p:grpSpPr>
              <a:xfrm>
                <a:off x="4552671" y="2220591"/>
                <a:ext cx="643085" cy="587893"/>
                <a:chOff x="0" y="0"/>
                <a:chExt cx="812800" cy="812800"/>
              </a:xfrm>
            </p:grpSpPr>
            <p:sp>
              <p:nvSpPr>
                <p:cNvPr id="39" name="Freeform 6">
                  <a:extLst>
                    <a:ext uri="{FF2B5EF4-FFF2-40B4-BE49-F238E27FC236}">
                      <a16:creationId xmlns:a16="http://schemas.microsoft.com/office/drawing/2014/main" id="{E1FEF318-AFF2-421C-B7D2-B69E9EDA182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E1151A"/>
                </a:solidFill>
              </p:spPr>
            </p:sp>
            <p:sp>
              <p:nvSpPr>
                <p:cNvPr id="40" name="TextBox 7">
                  <a:extLst>
                    <a:ext uri="{FF2B5EF4-FFF2-40B4-BE49-F238E27FC236}">
                      <a16:creationId xmlns:a16="http://schemas.microsoft.com/office/drawing/2014/main" id="{B50ECB78-3C13-405A-B834-7434F2863B5D}"/>
                    </a:ext>
                  </a:extLst>
                </p:cNvPr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520"/>
                    </a:lnSpc>
                  </a:pPr>
                  <a:endParaRPr sz="1600">
                    <a:latin typeface="Ovo" panose="020B0604020202020204" charset="0"/>
                  </a:endParaRPr>
                </a:p>
              </p:txBody>
            </p:sp>
          </p:grpSp>
          <p:sp>
            <p:nvSpPr>
              <p:cNvPr id="16" name="TextBox 16">
                <a:extLst>
                  <a:ext uri="{FF2B5EF4-FFF2-40B4-BE49-F238E27FC236}">
                    <a16:creationId xmlns:a16="http://schemas.microsoft.com/office/drawing/2014/main" id="{2BD621E9-131E-4E00-A397-88F436B6E885}"/>
                  </a:ext>
                </a:extLst>
              </p:cNvPr>
              <p:cNvSpPr txBox="1"/>
              <p:nvPr/>
            </p:nvSpPr>
            <p:spPr>
              <a:xfrm>
                <a:off x="5383494" y="2459312"/>
                <a:ext cx="1105379" cy="25648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>
                  <a:lnSpc>
                    <a:spcPts val="2000"/>
                  </a:lnSpc>
                </a:pPr>
                <a:r>
                  <a:rPr lang="en-US" b="1" dirty="0">
                    <a:solidFill>
                      <a:srgbClr val="000000"/>
                    </a:solidFill>
                    <a:latin typeface="Ovo" panose="020B0604020202020204" charset="0"/>
                    <a:ea typeface="League Spartan"/>
                    <a:cs typeface="League Spartan"/>
                    <a:sym typeface="League Spartan"/>
                  </a:rPr>
                  <a:t>ANSI Z359</a:t>
                </a:r>
              </a:p>
            </p:txBody>
          </p:sp>
          <p:sp>
            <p:nvSpPr>
              <p:cNvPr id="17" name="TextBox 17">
                <a:extLst>
                  <a:ext uri="{FF2B5EF4-FFF2-40B4-BE49-F238E27FC236}">
                    <a16:creationId xmlns:a16="http://schemas.microsoft.com/office/drawing/2014/main" id="{5B21674C-C4DE-4A13-A11A-B3EB0628C031}"/>
                  </a:ext>
                </a:extLst>
              </p:cNvPr>
              <p:cNvSpPr txBox="1"/>
              <p:nvPr/>
            </p:nvSpPr>
            <p:spPr>
              <a:xfrm>
                <a:off x="5136686" y="2954213"/>
                <a:ext cx="2706034" cy="189757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285750" indent="-285750" algn="l">
                  <a:lnSpc>
                    <a:spcPts val="2520"/>
                  </a:lnSpc>
                  <a:buFont typeface="Arial" panose="020B0604020202020204" pitchFamily="34" charset="0"/>
                  <a:buChar char="•"/>
                </a:pPr>
                <a:r>
                  <a:rPr lang="en-US" sz="1600" dirty="0">
                    <a:solidFill>
                      <a:srgbClr val="262626"/>
                    </a:solidFill>
                    <a:latin typeface="Ovo" panose="020B0604020202020204" charset="0"/>
                    <a:ea typeface="Canva Sans"/>
                    <a:cs typeface="Canva Sans"/>
                    <a:sym typeface="Canva Sans"/>
                  </a:rPr>
                  <a:t>Resistencia </a:t>
                </a:r>
                <a:r>
                  <a:rPr lang="en-US" sz="1600" dirty="0" err="1">
                    <a:solidFill>
                      <a:srgbClr val="262626"/>
                    </a:solidFill>
                    <a:latin typeface="Ovo" panose="020B0604020202020204" charset="0"/>
                    <a:ea typeface="Canva Sans"/>
                    <a:cs typeface="Canva Sans"/>
                    <a:sym typeface="Canva Sans"/>
                  </a:rPr>
                  <a:t>mínima</a:t>
                </a:r>
                <a:r>
                  <a:rPr lang="en-US" sz="1600" dirty="0">
                    <a:solidFill>
                      <a:srgbClr val="262626"/>
                    </a:solidFill>
                    <a:latin typeface="Ovo" panose="020B0604020202020204" charset="0"/>
                    <a:ea typeface="Canva Sans"/>
                    <a:cs typeface="Canva Sans"/>
                    <a:sym typeface="Canva Sans"/>
                  </a:rPr>
                  <a:t> </a:t>
                </a:r>
                <a:r>
                  <a:rPr lang="es-MX" sz="1600" dirty="0">
                    <a:solidFill>
                      <a:srgbClr val="262626"/>
                    </a:solidFill>
                    <a:latin typeface="Ovo" panose="020B0604020202020204" charset="0"/>
                    <a:ea typeface="Canva Sans"/>
                    <a:cs typeface="Canva Sans"/>
                    <a:sym typeface="Canva Sans"/>
                  </a:rPr>
                  <a:t>de anclajes: 5,000 lb (22.2 kN).</a:t>
                </a:r>
              </a:p>
              <a:p>
                <a:pPr marL="285750" indent="-285750" algn="l">
                  <a:lnSpc>
                    <a:spcPts val="2520"/>
                  </a:lnSpc>
                  <a:buFont typeface="Arial" panose="020B0604020202020204" pitchFamily="34" charset="0"/>
                  <a:buChar char="•"/>
                </a:pPr>
                <a:r>
                  <a:rPr lang="es-MX" sz="1600" dirty="0">
                    <a:solidFill>
                      <a:srgbClr val="262626"/>
                    </a:solidFill>
                    <a:latin typeface="Ovo" panose="020B0604020202020204" charset="0"/>
                    <a:ea typeface="Canva Sans"/>
                    <a:cs typeface="Canva Sans"/>
                    <a:sym typeface="Canva Sans"/>
                  </a:rPr>
                  <a:t>Distancia de caída: cálculo obligatorio.</a:t>
                </a:r>
              </a:p>
              <a:p>
                <a:pPr marL="285750" indent="-285750" algn="l">
                  <a:lnSpc>
                    <a:spcPts val="2520"/>
                  </a:lnSpc>
                  <a:buFont typeface="Arial" panose="020B0604020202020204" pitchFamily="34" charset="0"/>
                  <a:buChar char="•"/>
                </a:pPr>
                <a:r>
                  <a:rPr lang="es-MX" sz="1600" dirty="0">
                    <a:solidFill>
                      <a:srgbClr val="262626"/>
                    </a:solidFill>
                    <a:latin typeface="Ovo" panose="020B0604020202020204" charset="0"/>
                    <a:ea typeface="Canva Sans"/>
                    <a:cs typeface="Canva Sans"/>
                    <a:sym typeface="Canva Sans"/>
                  </a:rPr>
                  <a:t>Inspección por persona competente.</a:t>
                </a:r>
                <a:r>
                  <a:rPr lang="en-US" sz="1600" dirty="0">
                    <a:solidFill>
                      <a:srgbClr val="262626"/>
                    </a:solidFill>
                    <a:latin typeface="Ovo" panose="020B0604020202020204" charset="0"/>
                    <a:ea typeface="Canva Sans"/>
                    <a:cs typeface="Canva Sans"/>
                    <a:sym typeface="Canva Sans"/>
                  </a:rPr>
                  <a:t> </a:t>
                </a:r>
              </a:p>
            </p:txBody>
          </p:sp>
          <p:sp>
            <p:nvSpPr>
              <p:cNvPr id="26" name="AutoShape 26">
                <a:extLst>
                  <a:ext uri="{FF2B5EF4-FFF2-40B4-BE49-F238E27FC236}">
                    <a16:creationId xmlns:a16="http://schemas.microsoft.com/office/drawing/2014/main" id="{C819AEE3-1D63-4713-B811-32355D3011A7}"/>
                  </a:ext>
                </a:extLst>
              </p:cNvPr>
              <p:cNvSpPr/>
              <p:nvPr/>
            </p:nvSpPr>
            <p:spPr>
              <a:xfrm flipV="1">
                <a:off x="4851108" y="2620751"/>
                <a:ext cx="0" cy="2596215"/>
              </a:xfrm>
              <a:prstGeom prst="line">
                <a:avLst/>
              </a:prstGeom>
              <a:ln w="19050" cap="flat">
                <a:solidFill>
                  <a:srgbClr val="E1151A"/>
                </a:solidFill>
                <a:prstDash val="solid"/>
                <a:headEnd type="oval" w="lg" len="lg"/>
                <a:tailEnd type="none" w="sm" len="sm"/>
              </a:ln>
            </p:spPr>
          </p:sp>
          <p:sp>
            <p:nvSpPr>
              <p:cNvPr id="27" name="AutoShape 27">
                <a:extLst>
                  <a:ext uri="{FF2B5EF4-FFF2-40B4-BE49-F238E27FC236}">
                    <a16:creationId xmlns:a16="http://schemas.microsoft.com/office/drawing/2014/main" id="{3A3E9BE9-0E8C-4CAD-B107-87560AF6D1A8}"/>
                  </a:ext>
                </a:extLst>
              </p:cNvPr>
              <p:cNvSpPr/>
              <p:nvPr/>
            </p:nvSpPr>
            <p:spPr>
              <a:xfrm flipV="1">
                <a:off x="8380705" y="2665024"/>
                <a:ext cx="0" cy="2596215"/>
              </a:xfrm>
              <a:prstGeom prst="line">
                <a:avLst/>
              </a:prstGeom>
              <a:ln w="19050" cap="flat">
                <a:solidFill>
                  <a:srgbClr val="E1151A"/>
                </a:solidFill>
                <a:prstDash val="solid"/>
                <a:headEnd type="oval" w="lg" len="lg"/>
                <a:tailEnd type="none" w="sm" len="sm"/>
              </a:ln>
            </p:spPr>
          </p:sp>
        </p:grp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6FA7B497-0038-44E3-85DC-B31C78A5B589}"/>
                </a:ext>
              </a:extLst>
            </p:cNvPr>
            <p:cNvSpPr txBox="1"/>
            <p:nvPr/>
          </p:nvSpPr>
          <p:spPr>
            <a:xfrm>
              <a:off x="4352037" y="2247713"/>
              <a:ext cx="1099098" cy="41395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en-US" sz="2000" b="1" dirty="0">
                  <a:solidFill>
                    <a:srgbClr val="FFFFFF"/>
                  </a:solidFill>
                  <a:latin typeface="Ovo" panose="020B0604020202020204" charset="0"/>
                  <a:ea typeface="League Spartan"/>
                  <a:cs typeface="League Spartan"/>
                  <a:sym typeface="League Spartan"/>
                </a:rPr>
                <a:t>02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833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Panorámica</PresentationFormat>
  <Paragraphs>22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Anton</vt:lpstr>
      <vt:lpstr>Arial</vt:lpstr>
      <vt:lpstr>Calibri</vt:lpstr>
      <vt:lpstr>Calibri Light</vt:lpstr>
      <vt:lpstr>Ovo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</dc:creator>
  <cp:lastModifiedBy>Sebastian</cp:lastModifiedBy>
  <cp:revision>1</cp:revision>
  <dcterms:created xsi:type="dcterms:W3CDTF">2026-04-16T21:06:18Z</dcterms:created>
  <dcterms:modified xsi:type="dcterms:W3CDTF">2026-04-16T21:06:18Z</dcterms:modified>
</cp:coreProperties>
</file>