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62" r:id="rId3"/>
    <p:sldId id="283" r:id="rId4"/>
    <p:sldId id="292" r:id="rId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74479-9CD5-4A65-9B8F-D1C74D6D7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9440DE-C420-4474-A066-15B990136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031CB0-2BBA-419B-B4F8-23846B0C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FA20D5-F60D-4F0B-A4B0-61FCCE46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1B82F7-4B5F-492D-B9E9-09FFD945F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575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F4D0A-1C31-4253-B29D-638A88F3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474BAD-22FF-4B9F-99F6-962FF1EDD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B75F6D-5D74-4ECF-9B2F-6DE8BD65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2BC562-49FA-4996-AD27-2DCC5830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ABFC9-71C7-4947-9A1A-7EDEE392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972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C8D822-0841-4DFA-AB50-7ADE53B73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EA7F10-2109-4BBD-B720-544BB02CD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BA553A-F81F-45BA-983C-D8C558C5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368B6F-1F73-4CCE-BF12-6B068552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69D4D7-516A-4FF9-9650-D7EA4EC6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127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E49D2-2B9B-4014-AD25-BAD62A7A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25932B-91BC-430E-906C-2EBCCEBB3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36F07-B4E3-4A16-ADF7-5BBC38B9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8DCCC-DD14-4D27-A4D9-EE3539EC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F074B-3365-4981-9520-77AE6A1A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046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C5527-33B3-4B9D-8DDE-7CA14797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2012ED-052E-45D0-818F-879E234BB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73BCE0-BFE4-4BB1-A4E6-EFDBAD9F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93DA6-68B5-4580-A562-4C6E43C5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B28D0B-1B92-41E8-80BD-B00676D4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940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76886-4FF9-4379-94F6-7265A331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AA3A-B777-4DA4-9413-58CD9068F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284CD4-3BAC-44C1-BDBE-81921C43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88330A-F734-4726-B1C5-786BF386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D52C7A-0C2E-4BF1-B419-812FD27F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4717CE-D486-426D-8D45-1D8C31EA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11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BB135-7C77-443D-A954-CE94BCFC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ED68A0-03F8-4AAC-8AA6-7F2D9C8E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BFF247-1396-41CE-90F7-E871FAB20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96C8D8-7B35-43C5-BCD1-4A30AD2C3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2133920-DF10-47C0-A662-BE2CD5277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913267-F8BC-4A79-89CC-D61482EF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EBD9EF-A590-410C-B4E6-03385E54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0001D3-BF82-4ED2-A629-4C0EE2B2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738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8A752-48F4-4586-9212-DE92148E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4E3F78-72F4-4E31-95FA-67A14EB9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FFBB78-EF52-4C97-A527-EB830F53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EF6AE0-7920-4F45-9A8A-007CBC48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340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7BF43F-2B71-4DCC-8392-3D47442A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9A7C4B9-E0AB-4E2C-B602-4430782F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D29AFE-FA36-4F18-925A-576F9993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710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0E0DB-E51E-4553-B551-3DC066A0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C8329-1263-440E-BCC3-6F529AAF0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544E35-A960-440A-B68F-DB8C866D6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4C1D9F-8DEA-41EE-AE1D-B9179B7A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2E594-76F2-439D-92ED-1C494C8B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59C23E-EFF1-4B4A-B32B-FB879EBA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831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42F91-A2D4-4833-AF4C-2CC8BF76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FDF3C1-304E-4ACA-891E-31F0105C8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40F2A7-8079-4D1A-8643-1E8B1B98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7F036F-AA76-4D78-9C63-E7F8CCB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56F2A7-B970-49C7-90B6-10F9C3A0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16CA1C-D43B-4E06-AD26-12914F94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572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A71B3B-7A15-4415-85B5-5B6F3FA8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2EAE04-0810-4B48-BFBA-E60DCE83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33BE0-877C-45A6-95D7-610D4A603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ECA1-2625-4508-9913-A4821B06B762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47B0E-7837-457E-BF4D-03799F66B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688856-D123-4D21-A96F-392AFA3BE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058BE-F548-41F7-84A6-A93C67FB2A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537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42">
            <a:extLst>
              <a:ext uri="{FF2B5EF4-FFF2-40B4-BE49-F238E27FC236}">
                <a16:creationId xmlns:a16="http://schemas.microsoft.com/office/drawing/2014/main" id="{434F4A53-8A93-4D63-A55B-B5C186A664BB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6" t="-156449" r="-10284" b="-132217"/>
            </a:stretch>
          </a:blipFill>
        </p:spPr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68E5A48-FCDD-4EFA-875D-0053897D371C}"/>
              </a:ext>
            </a:extLst>
          </p:cNvPr>
          <p:cNvGrpSpPr/>
          <p:nvPr/>
        </p:nvGrpSpPr>
        <p:grpSpPr>
          <a:xfrm>
            <a:off x="555207" y="2079083"/>
            <a:ext cx="5540794" cy="2181237"/>
            <a:chOff x="424577" y="1086727"/>
            <a:chExt cx="5880869" cy="26975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219CB8DD-94E2-47F2-A615-70A09D50F0ED}"/>
                </a:ext>
              </a:extLst>
            </p:cNvPr>
            <p:cNvGrpSpPr/>
            <p:nvPr/>
          </p:nvGrpSpPr>
          <p:grpSpPr>
            <a:xfrm>
              <a:off x="2218010" y="1086727"/>
              <a:ext cx="4087436" cy="2697526"/>
              <a:chOff x="0" y="-38100"/>
              <a:chExt cx="1864433" cy="1063681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38E389EB-8368-49CD-81D0-13160D87E174}"/>
                  </a:ext>
                </a:extLst>
              </p:cNvPr>
              <p:cNvSpPr/>
              <p:nvPr/>
            </p:nvSpPr>
            <p:spPr>
              <a:xfrm>
                <a:off x="0" y="303"/>
                <a:ext cx="1864433" cy="1025278"/>
              </a:xfrm>
              <a:custGeom>
                <a:avLst/>
                <a:gdLst/>
                <a:ahLst/>
                <a:cxnLst/>
                <a:rect l="l" t="t" r="r" b="b"/>
                <a:pathLst>
                  <a:path w="1864433" h="1020242">
                    <a:moveTo>
                      <a:pt x="119849" y="0"/>
                    </a:moveTo>
                    <a:lnTo>
                      <a:pt x="1744585" y="0"/>
                    </a:lnTo>
                    <a:cubicBezTo>
                      <a:pt x="1810775" y="0"/>
                      <a:pt x="1864433" y="53658"/>
                      <a:pt x="1864433" y="119849"/>
                    </a:cubicBezTo>
                    <a:lnTo>
                      <a:pt x="1864433" y="900393"/>
                    </a:lnTo>
                    <a:cubicBezTo>
                      <a:pt x="1864433" y="966584"/>
                      <a:pt x="1810775" y="1020242"/>
                      <a:pt x="1744585" y="1020242"/>
                    </a:cubicBezTo>
                    <a:lnTo>
                      <a:pt x="119849" y="1020242"/>
                    </a:lnTo>
                    <a:cubicBezTo>
                      <a:pt x="53658" y="1020242"/>
                      <a:pt x="0" y="966584"/>
                      <a:pt x="0" y="900393"/>
                    </a:cubicBezTo>
                    <a:lnTo>
                      <a:pt x="0" y="119849"/>
                    </a:lnTo>
                    <a:cubicBezTo>
                      <a:pt x="0" y="53658"/>
                      <a:pt x="53658" y="0"/>
                      <a:pt x="119849" y="0"/>
                    </a:cubicBezTo>
                    <a:close/>
                  </a:path>
                </a:pathLst>
              </a:custGeom>
              <a:solidFill>
                <a:srgbClr val="E1151A"/>
              </a:solidFill>
            </p:spPr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91B000A1-5C26-4DDF-9AB1-D9813C5088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64433" cy="1058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A2E82E0A-08B3-4E37-ABD2-A019C07C711A}"/>
                </a:ext>
              </a:extLst>
            </p:cNvPr>
            <p:cNvGrpSpPr/>
            <p:nvPr/>
          </p:nvGrpSpPr>
          <p:grpSpPr>
            <a:xfrm>
              <a:off x="424577" y="1183351"/>
              <a:ext cx="5108023" cy="2600136"/>
              <a:chOff x="0" y="0"/>
              <a:chExt cx="1816548" cy="1015335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0A56208-367D-49CE-AB1E-8B57AFCB4EDA}"/>
                  </a:ext>
                </a:extLst>
              </p:cNvPr>
              <p:cNvSpPr/>
              <p:nvPr/>
            </p:nvSpPr>
            <p:spPr>
              <a:xfrm>
                <a:off x="0" y="0"/>
                <a:ext cx="1816548" cy="1015335"/>
              </a:xfrm>
              <a:custGeom>
                <a:avLst/>
                <a:gdLst/>
                <a:ahLst/>
                <a:cxnLst/>
                <a:rect l="l" t="t" r="r" b="b"/>
                <a:pathLst>
                  <a:path w="1816548" h="1015335">
                    <a:moveTo>
                      <a:pt x="0" y="0"/>
                    </a:moveTo>
                    <a:lnTo>
                      <a:pt x="1816548" y="0"/>
                    </a:lnTo>
                    <a:lnTo>
                      <a:pt x="1816548" y="1015335"/>
                    </a:lnTo>
                    <a:lnTo>
                      <a:pt x="0" y="1015335"/>
                    </a:lnTo>
                    <a:close/>
                  </a:path>
                </a:pathLst>
              </a:custGeom>
              <a:solidFill>
                <a:srgbClr val="E1151A"/>
              </a:solidFill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0CFADC9E-F2E3-4F30-8A9D-0C6364C5C8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16548" cy="10534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1546D77B-CA6A-4B3F-93DC-F48B77964846}"/>
              </a:ext>
            </a:extLst>
          </p:cNvPr>
          <p:cNvSpPr txBox="1"/>
          <p:nvPr/>
        </p:nvSpPr>
        <p:spPr>
          <a:xfrm>
            <a:off x="773825" y="2079084"/>
            <a:ext cx="5910375" cy="21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Peligros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riesgos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y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controles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críticos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19A5D43-633F-4B12-BB58-1D0F1736D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25" y="-736160"/>
            <a:ext cx="5062218" cy="7593328"/>
          </a:xfrm>
          <a:prstGeom prst="rect">
            <a:avLst/>
          </a:prstGeom>
        </p:spPr>
      </p:pic>
      <p:sp>
        <p:nvSpPr>
          <p:cNvPr id="12" name="Freeform 17">
            <a:extLst>
              <a:ext uri="{FF2B5EF4-FFF2-40B4-BE49-F238E27FC236}">
                <a16:creationId xmlns:a16="http://schemas.microsoft.com/office/drawing/2014/main" id="{2783C994-92FF-4DAB-92F6-9A19E9818F11}"/>
              </a:ext>
            </a:extLst>
          </p:cNvPr>
          <p:cNvSpPr/>
          <p:nvPr/>
        </p:nvSpPr>
        <p:spPr>
          <a:xfrm>
            <a:off x="0" y="6640922"/>
            <a:ext cx="12192000" cy="217078"/>
          </a:xfrm>
          <a:custGeom>
            <a:avLst/>
            <a:gdLst/>
            <a:ahLst/>
            <a:cxnLst/>
            <a:rect l="l" t="t" r="r" b="b"/>
            <a:pathLst>
              <a:path w="12442524" h="585835">
                <a:moveTo>
                  <a:pt x="0" y="0"/>
                </a:moveTo>
                <a:lnTo>
                  <a:pt x="12442523" y="0"/>
                </a:lnTo>
                <a:lnTo>
                  <a:pt x="12442523" y="585836"/>
                </a:lnTo>
                <a:lnTo>
                  <a:pt x="0" y="58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963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6">
            <a:extLst>
              <a:ext uri="{FF2B5EF4-FFF2-40B4-BE49-F238E27FC236}">
                <a16:creationId xmlns:a16="http://schemas.microsoft.com/office/drawing/2014/main" id="{E43BD0E8-E66B-480F-B8E6-2C5803CF894C}"/>
              </a:ext>
            </a:extLst>
          </p:cNvPr>
          <p:cNvSpPr/>
          <p:nvPr/>
        </p:nvSpPr>
        <p:spPr>
          <a:xfrm rot="3113677">
            <a:off x="-488027" y="5290237"/>
            <a:ext cx="2877314" cy="98847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65">
            <a:extLst>
              <a:ext uri="{FF2B5EF4-FFF2-40B4-BE49-F238E27FC236}">
                <a16:creationId xmlns:a16="http://schemas.microsoft.com/office/drawing/2014/main" id="{D21542E9-924C-4CD3-9698-16E8CA8C9831}"/>
              </a:ext>
            </a:extLst>
          </p:cNvPr>
          <p:cNvSpPr/>
          <p:nvPr/>
        </p:nvSpPr>
        <p:spPr>
          <a:xfrm rot="-7641758">
            <a:off x="10035032" y="411898"/>
            <a:ext cx="2002216" cy="142816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3" name="Freeform 42">
            <a:extLst>
              <a:ext uri="{FF2B5EF4-FFF2-40B4-BE49-F238E27FC236}">
                <a16:creationId xmlns:a16="http://schemas.microsoft.com/office/drawing/2014/main" id="{AD03EB21-171C-4387-A4C2-C09D3AF8CD75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56" t="-156449" r="-10284" b="-132217"/>
            </a:stretch>
          </a:blipFill>
        </p:spPr>
      </p:sp>
      <p:sp>
        <p:nvSpPr>
          <p:cNvPr id="94" name="TextBox 11">
            <a:extLst>
              <a:ext uri="{FF2B5EF4-FFF2-40B4-BE49-F238E27FC236}">
                <a16:creationId xmlns:a16="http://schemas.microsoft.com/office/drawing/2014/main" id="{0C9BDD0D-CB89-4CA8-BF2C-92F8E9AA397B}"/>
              </a:ext>
            </a:extLst>
          </p:cNvPr>
          <p:cNvSpPr txBox="1"/>
          <p:nvPr/>
        </p:nvSpPr>
        <p:spPr>
          <a:xfrm>
            <a:off x="4108683" y="683767"/>
            <a:ext cx="448203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dirty="0">
                <a:solidFill>
                  <a:srgbClr val="4F4F4F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PELIGROS Y RIESGOS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C95187-2A37-4CB8-B33A-608504054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93" y="1888505"/>
            <a:ext cx="2494938" cy="16632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6260FE-EC6B-4233-BCFF-71085077D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81" t="1642" r="13595" b="3629"/>
          <a:stretch/>
        </p:blipFill>
        <p:spPr>
          <a:xfrm>
            <a:off x="5284992" y="1674143"/>
            <a:ext cx="1470236" cy="17595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30EC73-F42C-4141-A4A8-ACD066320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777" y="1865825"/>
            <a:ext cx="2608130" cy="162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381008-50CF-477A-81F3-EF6E1718C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7673" y="4315461"/>
            <a:ext cx="2394629" cy="16632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E87FDDB-94B8-4D63-9ACB-290AE657F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645" y="4310589"/>
            <a:ext cx="2232930" cy="16632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00DD5D-51CF-4F5E-B34E-5DB85A0E93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8156" y="4389782"/>
            <a:ext cx="2634792" cy="1478054"/>
          </a:xfrm>
          <a:prstGeom prst="rect">
            <a:avLst/>
          </a:prstGeom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2F30B17C-6C7C-47AD-95FC-E3D9A92DCE99}"/>
              </a:ext>
            </a:extLst>
          </p:cNvPr>
          <p:cNvSpPr/>
          <p:nvPr/>
        </p:nvSpPr>
        <p:spPr>
          <a:xfrm>
            <a:off x="1320815" y="3442286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3A1D5B1B-7CF0-4E89-807E-723836163924}"/>
              </a:ext>
            </a:extLst>
          </p:cNvPr>
          <p:cNvSpPr txBox="1"/>
          <p:nvPr/>
        </p:nvSpPr>
        <p:spPr>
          <a:xfrm>
            <a:off x="1724311" y="3469122"/>
            <a:ext cx="2095561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Caída a distinto nivel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40B96D4B-5248-4511-9263-A200592F6D02}"/>
              </a:ext>
            </a:extLst>
          </p:cNvPr>
          <p:cNvSpPr/>
          <p:nvPr/>
        </p:nvSpPr>
        <p:spPr>
          <a:xfrm>
            <a:off x="4644328" y="3450756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58F81690-AF9F-4A6C-BA27-C56FD2F0578C}"/>
              </a:ext>
            </a:extLst>
          </p:cNvPr>
          <p:cNvSpPr txBox="1"/>
          <p:nvPr/>
        </p:nvSpPr>
        <p:spPr>
          <a:xfrm>
            <a:off x="5297604" y="3471076"/>
            <a:ext cx="2095561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Caída de objetos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E1A5EB24-DD06-493B-A9A3-E3F9270A6925}"/>
              </a:ext>
            </a:extLst>
          </p:cNvPr>
          <p:cNvSpPr/>
          <p:nvPr/>
        </p:nvSpPr>
        <p:spPr>
          <a:xfrm>
            <a:off x="8096329" y="3450756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A82A19D2-C4BA-4C8B-8E62-F83A07B27897}"/>
              </a:ext>
            </a:extLst>
          </p:cNvPr>
          <p:cNvSpPr txBox="1"/>
          <p:nvPr/>
        </p:nvSpPr>
        <p:spPr>
          <a:xfrm>
            <a:off x="8433088" y="3471076"/>
            <a:ext cx="2095561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Colapso de andamios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D5522A3-79A4-4D39-AE44-FD6B73495648}"/>
              </a:ext>
            </a:extLst>
          </p:cNvPr>
          <p:cNvSpPr/>
          <p:nvPr/>
        </p:nvSpPr>
        <p:spPr>
          <a:xfrm>
            <a:off x="1320815" y="5868523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74F638B5-28B1-429A-B4A8-017AD9DABD1A}"/>
              </a:ext>
            </a:extLst>
          </p:cNvPr>
          <p:cNvSpPr txBox="1"/>
          <p:nvPr/>
        </p:nvSpPr>
        <p:spPr>
          <a:xfrm>
            <a:off x="1417482" y="5878683"/>
            <a:ext cx="2733040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Deslizamiento en escaleras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0C96B9CC-CC20-4A18-AC72-87AE426254D3}"/>
              </a:ext>
            </a:extLst>
          </p:cNvPr>
          <p:cNvSpPr/>
          <p:nvPr/>
        </p:nvSpPr>
        <p:spPr>
          <a:xfrm>
            <a:off x="4644328" y="5848203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9C758458-3D23-4F1D-9DA6-B92501D586CC}"/>
              </a:ext>
            </a:extLst>
          </p:cNvPr>
          <p:cNvSpPr txBox="1"/>
          <p:nvPr/>
        </p:nvSpPr>
        <p:spPr>
          <a:xfrm>
            <a:off x="5245247" y="5858363"/>
            <a:ext cx="2095561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Fallo en anclajes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FFB3E0A0-1A78-4DA9-A2B4-F058240C57C9}"/>
              </a:ext>
            </a:extLst>
          </p:cNvPr>
          <p:cNvSpPr/>
          <p:nvPr/>
        </p:nvSpPr>
        <p:spPr>
          <a:xfrm>
            <a:off x="7978286" y="5847516"/>
            <a:ext cx="3138127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DDCEC55E-890E-4C6B-A4E9-2AF41D89CAB4}"/>
              </a:ext>
            </a:extLst>
          </p:cNvPr>
          <p:cNvSpPr txBox="1"/>
          <p:nvPr/>
        </p:nvSpPr>
        <p:spPr>
          <a:xfrm>
            <a:off x="8078512" y="5857676"/>
            <a:ext cx="3138128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Condiciones climáticas adversas</a:t>
            </a:r>
          </a:p>
        </p:txBody>
      </p:sp>
    </p:spTree>
    <p:extLst>
      <p:ext uri="{BB962C8B-B14F-4D97-AF65-F5344CB8AC3E}">
        <p14:creationId xmlns:p14="http://schemas.microsoft.com/office/powerpoint/2010/main" val="361625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C26D6E0-89ED-4DAE-AB78-25CA31E781B2}"/>
              </a:ext>
            </a:extLst>
          </p:cNvPr>
          <p:cNvSpPr/>
          <p:nvPr/>
        </p:nvSpPr>
        <p:spPr>
          <a:xfrm>
            <a:off x="2733201" y="587484"/>
            <a:ext cx="6533147" cy="4851812"/>
          </a:xfrm>
          <a:prstGeom prst="roundRect">
            <a:avLst>
              <a:gd name="adj" fmla="val 749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Freeform 42">
            <a:extLst>
              <a:ext uri="{FF2B5EF4-FFF2-40B4-BE49-F238E27FC236}">
                <a16:creationId xmlns:a16="http://schemas.microsoft.com/office/drawing/2014/main" id="{4A4DFD75-5468-40DA-B44D-0EBF846F8DFE}"/>
              </a:ext>
            </a:extLst>
          </p:cNvPr>
          <p:cNvSpPr/>
          <p:nvPr/>
        </p:nvSpPr>
        <p:spPr>
          <a:xfrm>
            <a:off x="89893" y="14887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56" t="-156449" r="-10284" b="-132217"/>
            </a:stretch>
          </a:blipFill>
        </p:spPr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4428A65-1A45-45D3-91E8-A502C3FE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2975" y="1476689"/>
            <a:ext cx="4673600" cy="35052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6520F56-1FAA-4154-92B0-669B420D01FD}"/>
              </a:ext>
            </a:extLst>
          </p:cNvPr>
          <p:cNvSpPr/>
          <p:nvPr/>
        </p:nvSpPr>
        <p:spPr>
          <a:xfrm>
            <a:off x="4268804" y="770569"/>
            <a:ext cx="346456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3AD6E8F7-E69D-42FB-A007-C244A69D3E07}"/>
              </a:ext>
            </a:extLst>
          </p:cNvPr>
          <p:cNvSpPr txBox="1"/>
          <p:nvPr/>
        </p:nvSpPr>
        <p:spPr>
          <a:xfrm>
            <a:off x="4440452" y="797405"/>
            <a:ext cx="3130351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Video: Accidente caída con arnés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10B1C15-6826-4AF5-922B-D69FC6C0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614CCDB-673B-468B-8F0D-1DDA6DDF6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20A2BED-91EE-44DC-B2E6-76D759749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C12DAD-158F-41B9-ABBC-B761AEC5D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71" y="5166915"/>
            <a:ext cx="1690531" cy="1510208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C13A086-D568-42BF-BAB0-4D05EE482561}"/>
              </a:ext>
            </a:extLst>
          </p:cNvPr>
          <p:cNvSpPr/>
          <p:nvPr/>
        </p:nvSpPr>
        <p:spPr>
          <a:xfrm>
            <a:off x="2865558" y="5652861"/>
            <a:ext cx="7585749" cy="472440"/>
          </a:xfrm>
          <a:prstGeom prst="roundRect">
            <a:avLst/>
          </a:prstGeom>
          <a:solidFill>
            <a:srgbClr val="E1151A"/>
          </a:solidFill>
          <a:ln>
            <a:solidFill>
              <a:srgbClr val="E11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6438F36-9BFC-4534-92BD-8E5E0743F8EC}"/>
              </a:ext>
            </a:extLst>
          </p:cNvPr>
          <p:cNvSpPr txBox="1"/>
          <p:nvPr/>
        </p:nvSpPr>
        <p:spPr>
          <a:xfrm>
            <a:off x="3095468" y="5622381"/>
            <a:ext cx="6979920" cy="41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solidFill>
                  <a:schemeClr val="bg1"/>
                </a:solidFill>
                <a:latin typeface="Ovo" panose="020B0604020202020204"/>
              </a:rPr>
              <a:t>"En el trabajo en altura, el error más pequeño puede ser el último."</a:t>
            </a:r>
            <a:endParaRPr lang="es-MX" sz="2000" dirty="0">
              <a:solidFill>
                <a:schemeClr val="bg1"/>
              </a:solidFill>
              <a:latin typeface="Ovo" panose="020B0604020202020204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433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8093B10-7EBC-47C1-9AF7-C3F3815DE984}"/>
              </a:ext>
            </a:extLst>
          </p:cNvPr>
          <p:cNvSpPr/>
          <p:nvPr/>
        </p:nvSpPr>
        <p:spPr>
          <a:xfrm>
            <a:off x="2658978" y="673742"/>
            <a:ext cx="6629400" cy="49897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Freeform 42">
            <a:extLst>
              <a:ext uri="{FF2B5EF4-FFF2-40B4-BE49-F238E27FC236}">
                <a16:creationId xmlns:a16="http://schemas.microsoft.com/office/drawing/2014/main" id="{4A4DFD75-5468-40DA-B44D-0EBF846F8DFE}"/>
              </a:ext>
            </a:extLst>
          </p:cNvPr>
          <p:cNvSpPr/>
          <p:nvPr/>
        </p:nvSpPr>
        <p:spPr>
          <a:xfrm>
            <a:off x="89893" y="14887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56" t="-156449" r="-10284" b="-132217"/>
            </a:stretch>
          </a:blipFill>
        </p:spPr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EF89EC82-165F-4B5D-B565-C0604C302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250" y="1927860"/>
            <a:ext cx="5337387" cy="300228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B0DD483-BFFA-4248-B1C9-0E8FB75094C2}"/>
              </a:ext>
            </a:extLst>
          </p:cNvPr>
          <p:cNvSpPr/>
          <p:nvPr/>
        </p:nvSpPr>
        <p:spPr>
          <a:xfrm>
            <a:off x="3935690" y="970280"/>
            <a:ext cx="399288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E385D50D-4C31-455E-BB5E-2506D8BAAD58}"/>
              </a:ext>
            </a:extLst>
          </p:cNvPr>
          <p:cNvSpPr txBox="1"/>
          <p:nvPr/>
        </p:nvSpPr>
        <p:spPr>
          <a:xfrm>
            <a:off x="4067770" y="976796"/>
            <a:ext cx="3769360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Video: Accidente derrumbe de andamio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10B1C15-6826-4AF5-922B-D69FC6C0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614CCDB-673B-468B-8F0D-1DDA6DDF6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20A2BED-91EE-44DC-B2E6-76D759749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5C12DAD-158F-41B9-ABBC-B761AEC5D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22" y="5042992"/>
            <a:ext cx="1690531" cy="1510208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C9447CD-0D5D-4718-A7A8-C2D93705BAC6}"/>
              </a:ext>
            </a:extLst>
          </p:cNvPr>
          <p:cNvSpPr/>
          <p:nvPr/>
        </p:nvSpPr>
        <p:spPr>
          <a:xfrm>
            <a:off x="2078548" y="5813334"/>
            <a:ext cx="7585749" cy="472440"/>
          </a:xfrm>
          <a:prstGeom prst="roundRect">
            <a:avLst/>
          </a:prstGeom>
          <a:solidFill>
            <a:srgbClr val="E1151A"/>
          </a:solidFill>
          <a:ln>
            <a:solidFill>
              <a:srgbClr val="E11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FD7634-4D23-4688-9E0B-3D9F8AF74419}"/>
              </a:ext>
            </a:extLst>
          </p:cNvPr>
          <p:cNvSpPr txBox="1"/>
          <p:nvPr/>
        </p:nvSpPr>
        <p:spPr>
          <a:xfrm>
            <a:off x="2308458" y="5782854"/>
            <a:ext cx="6979920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400" i="1" dirty="0">
                <a:solidFill>
                  <a:schemeClr val="bg1"/>
                </a:solidFill>
                <a:latin typeface="Ovo" panose="020B0604020202020204"/>
              </a:rPr>
              <a:t>"Un descuido en altura puede costar una vida.”</a:t>
            </a:r>
            <a:endParaRPr lang="es-MX" sz="2400" i="1" dirty="0">
              <a:solidFill>
                <a:schemeClr val="bg1"/>
              </a:solidFill>
              <a:latin typeface="Ovo" panose="020B0604020202020204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86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Panorámica</PresentationFormat>
  <Paragraphs>12</Paragraphs>
  <Slides>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Anton</vt:lpstr>
      <vt:lpstr>Arial</vt:lpstr>
      <vt:lpstr>Calibri</vt:lpstr>
      <vt:lpstr>Calibri Light</vt:lpstr>
      <vt:lpstr>Ovo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</dc:creator>
  <cp:lastModifiedBy>Sebastian</cp:lastModifiedBy>
  <cp:revision>1</cp:revision>
  <dcterms:created xsi:type="dcterms:W3CDTF">2026-04-16T21:25:33Z</dcterms:created>
  <dcterms:modified xsi:type="dcterms:W3CDTF">2026-04-16T21:26:09Z</dcterms:modified>
</cp:coreProperties>
</file>