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98" r:id="rId2"/>
    <p:sldId id="281" r:id="rId3"/>
    <p:sldId id="284" r:id="rId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82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DAE8E-4B21-47A0-9339-A40CE4627AB8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1785D-45C2-413D-A1FC-5CC3F40B689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87889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s-PE" dirty="0">
                <a:latin typeface="Arial" charset="0"/>
              </a:rPr>
              <a:t>Para alturas superiores a 3.5 m se deberá usar una línea de anclaje retráctil  con  las siguientes características: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s-PE" dirty="0">
                <a:latin typeface="Arial" charset="0"/>
              </a:rPr>
              <a:t>- Si el sistema limita la caída libre a menos de 0.61 m deberá tener una resistencia de 1361 Kg-f, cuando toda la cuerda esta estirada.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s-PE" dirty="0">
                <a:latin typeface="Arial" charset="0"/>
              </a:rPr>
              <a:t>- Si el sistema no limita la caída libre a menos de 0.61 m deberá tener una resistencia de 2268 Kg-f, cuando toda la cuerda esta estirada.</a:t>
            </a: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7F4EA-96F4-4EF2-A4FD-B5B433FFEE00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71602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EAC140-6F6D-47B3-9633-B05FEF41B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31F9FB-D240-43C5-80F8-1203509F0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9760BD-95E9-4DC2-B5FB-480937826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290C-F2AF-40AD-8402-3C0CC23C31C8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D2F52E-B835-4223-97B9-9CE70963F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C0C946-B8F6-41FA-AA22-299483C02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B697-DA77-42E2-A091-3CD35A81D4A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90750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1DF91C-260A-4087-BC99-77AD4B58D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711176-5DD1-4A09-8492-083C5EF1E6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D5AB01-4F43-40B4-94BF-DA02A0809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290C-F2AF-40AD-8402-3C0CC23C31C8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60BC5B-D100-47B7-BEAC-AD1305DDA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13DA91-4956-4632-9F2A-EE0B5FEE4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B697-DA77-42E2-A091-3CD35A81D4A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29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25786CF-BB4E-4A79-9EB0-031609C44B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23C0E31-D6DA-4A8E-B367-E8FBE9AAC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1942E8-59A8-4D99-BA77-58FEA3CCE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290C-F2AF-40AD-8402-3C0CC23C31C8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E432CD-C304-4933-ADE5-97F8A6E53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30C9A3-526D-4879-AA25-34AE6C3BE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B697-DA77-42E2-A091-3CD35A81D4A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1347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C87F85-22C4-4184-A393-0BA16D0B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195474-3176-4637-B4C1-6400F8C3F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09FE53-9B9F-4D2A-8006-6EAFEDCA6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290C-F2AF-40AD-8402-3C0CC23C31C8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8379DA-C3C3-4A37-AA65-C459EFDA3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F9E381-5D27-47B2-B256-79E86CA9D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B697-DA77-42E2-A091-3CD35A81D4A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6700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857A29-A736-4452-800E-B509DAD56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0B740F-67FF-4B19-BB3A-51104900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8E6BD7-A1D3-47C2-879F-67A511E7F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290C-F2AF-40AD-8402-3C0CC23C31C8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E251D0-4E52-4CE3-B885-BB96706C6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F31D0-6C73-47C6-B51E-BCCB2FF9A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B697-DA77-42E2-A091-3CD35A81D4A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88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DA0181-CC9D-4F61-AA8E-3019CBA11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014E52-0ADF-4C5E-A6F6-E36F2C5F53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AC64BE6-90D4-4412-AF48-D48DD0705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840ED04-41A0-4B46-8123-233FC694D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290C-F2AF-40AD-8402-3C0CC23C31C8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045939-C1EC-41D2-A09D-D035E1173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AC1EC2-D450-45F6-A9B5-DA3F92B8D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B697-DA77-42E2-A091-3CD35A81D4A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07190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CC21D4-6B89-4122-A8D2-F232A3AEE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FCD2E5-C8A6-4906-8446-1872C94B5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AB8B3D-F4D8-4525-B19C-BA00F4C31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58C5798-46E9-4828-AF86-58CAAC2A7D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FEFF1A1-289F-4F32-B004-A9390CF819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9C9E2DB-6D9A-4B1E-9FD4-78B72D8D8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290C-F2AF-40AD-8402-3C0CC23C31C8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BB2E69E-EF52-45A0-8B3A-831069F09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93144F-AC3E-4DDD-9F22-3C4C85ED9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B697-DA77-42E2-A091-3CD35A81D4A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1664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F9D19F-F35B-43B8-9B9C-DBBA1591A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EBE35C3-B3F5-48BF-9981-10BAF3747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290C-F2AF-40AD-8402-3C0CC23C31C8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A26AEF-B263-4F10-8FAA-D267A1BE6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903AE3-79A8-49BE-BBAF-1708B0D3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B697-DA77-42E2-A091-3CD35A81D4A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03975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95DB926-2DCB-41B9-863B-E7C7A12C8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290C-F2AF-40AD-8402-3C0CC23C31C8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6C7CFC5-7897-4E0A-B99E-EF93532E2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22B25A-1F7B-4E57-B547-0345E053E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B697-DA77-42E2-A091-3CD35A81D4A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68264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F4EF44-7DF0-4F7A-9DC3-5D8823EAA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EC3712-8F2B-48D4-894C-B2DC71CF4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003FCA-6015-477D-9A56-4CB65D431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9EE8B3-0F44-494C-92D8-2CD62377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290C-F2AF-40AD-8402-3C0CC23C31C8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DC7FAB-1F1E-4B50-BF05-402A9493E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FD4608-40C8-4D06-8232-3F5D56B87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B697-DA77-42E2-A091-3CD35A81D4A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8797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128302-1CB9-478E-80E0-9273A9EF2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CF7A2F2-0AAD-4595-A59A-5404A8E95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8B3BED-9C5A-4D77-BB2D-9004FEDC0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5871923-3377-4B37-BB8D-25B2E68C4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290C-F2AF-40AD-8402-3C0CC23C31C8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B1845F-8443-4EA1-B288-DDF0C5CCC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E49710-5133-48B3-8D63-53C4124F0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B697-DA77-42E2-A091-3CD35A81D4A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3707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B22F650-4701-4364-AD8D-D14446F53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79FFA5-B7CC-4FA8-A5CC-1409BB9C5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7C9D4D-C18C-4E97-BA7C-2383B8F877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90C-F2AF-40AD-8402-3C0CC23C31C8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353151-BDB7-4A9B-9A5B-3C7311430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E25833-3EC7-4796-A845-E867E9B8C1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CB697-DA77-42E2-A091-3CD35A81D4A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7029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42">
            <a:extLst>
              <a:ext uri="{FF2B5EF4-FFF2-40B4-BE49-F238E27FC236}">
                <a16:creationId xmlns:a16="http://schemas.microsoft.com/office/drawing/2014/main" id="{434F4A53-8A93-4D63-A55B-B5C186A664BB}"/>
              </a:ext>
            </a:extLst>
          </p:cNvPr>
          <p:cNvSpPr/>
          <p:nvPr/>
        </p:nvSpPr>
        <p:spPr>
          <a:xfrm>
            <a:off x="354053" y="240315"/>
            <a:ext cx="1758156" cy="524867"/>
          </a:xfrm>
          <a:custGeom>
            <a:avLst/>
            <a:gdLst/>
            <a:ahLst/>
            <a:cxnLst/>
            <a:rect l="l" t="t" r="r" b="b"/>
            <a:pathLst>
              <a:path w="2300520" h="728872">
                <a:moveTo>
                  <a:pt x="0" y="0"/>
                </a:moveTo>
                <a:lnTo>
                  <a:pt x="2300520" y="0"/>
                </a:lnTo>
                <a:lnTo>
                  <a:pt x="2300520" y="728872"/>
                </a:lnTo>
                <a:lnTo>
                  <a:pt x="0" y="7288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856" t="-156449" r="-10284" b="-132217"/>
            </a:stretch>
          </a:blipFill>
        </p:spPr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368E5A48-FCDD-4EFA-875D-0053897D371C}"/>
              </a:ext>
            </a:extLst>
          </p:cNvPr>
          <p:cNvGrpSpPr/>
          <p:nvPr/>
        </p:nvGrpSpPr>
        <p:grpSpPr>
          <a:xfrm>
            <a:off x="555207" y="2079083"/>
            <a:ext cx="5540794" cy="2181237"/>
            <a:chOff x="424577" y="1086727"/>
            <a:chExt cx="5880869" cy="26975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5" name="Group 4">
              <a:extLst>
                <a:ext uri="{FF2B5EF4-FFF2-40B4-BE49-F238E27FC236}">
                  <a16:creationId xmlns:a16="http://schemas.microsoft.com/office/drawing/2014/main" id="{219CB8DD-94E2-47F2-A615-70A09D50F0ED}"/>
                </a:ext>
              </a:extLst>
            </p:cNvPr>
            <p:cNvGrpSpPr/>
            <p:nvPr/>
          </p:nvGrpSpPr>
          <p:grpSpPr>
            <a:xfrm>
              <a:off x="2218010" y="1086727"/>
              <a:ext cx="4087436" cy="2697526"/>
              <a:chOff x="0" y="-38100"/>
              <a:chExt cx="1864433" cy="1063681"/>
            </a:xfrm>
          </p:grpSpPr>
          <p:sp>
            <p:nvSpPr>
              <p:cNvPr id="29" name="Freeform 5">
                <a:extLst>
                  <a:ext uri="{FF2B5EF4-FFF2-40B4-BE49-F238E27FC236}">
                    <a16:creationId xmlns:a16="http://schemas.microsoft.com/office/drawing/2014/main" id="{38E389EB-8368-49CD-81D0-13160D87E174}"/>
                  </a:ext>
                </a:extLst>
              </p:cNvPr>
              <p:cNvSpPr/>
              <p:nvPr/>
            </p:nvSpPr>
            <p:spPr>
              <a:xfrm>
                <a:off x="0" y="303"/>
                <a:ext cx="1864433" cy="1025278"/>
              </a:xfrm>
              <a:custGeom>
                <a:avLst/>
                <a:gdLst/>
                <a:ahLst/>
                <a:cxnLst/>
                <a:rect l="l" t="t" r="r" b="b"/>
                <a:pathLst>
                  <a:path w="1864433" h="1020242">
                    <a:moveTo>
                      <a:pt x="119849" y="0"/>
                    </a:moveTo>
                    <a:lnTo>
                      <a:pt x="1744585" y="0"/>
                    </a:lnTo>
                    <a:cubicBezTo>
                      <a:pt x="1810775" y="0"/>
                      <a:pt x="1864433" y="53658"/>
                      <a:pt x="1864433" y="119849"/>
                    </a:cubicBezTo>
                    <a:lnTo>
                      <a:pt x="1864433" y="900393"/>
                    </a:lnTo>
                    <a:cubicBezTo>
                      <a:pt x="1864433" y="966584"/>
                      <a:pt x="1810775" y="1020242"/>
                      <a:pt x="1744585" y="1020242"/>
                    </a:cubicBezTo>
                    <a:lnTo>
                      <a:pt x="119849" y="1020242"/>
                    </a:lnTo>
                    <a:cubicBezTo>
                      <a:pt x="53658" y="1020242"/>
                      <a:pt x="0" y="966584"/>
                      <a:pt x="0" y="900393"/>
                    </a:cubicBezTo>
                    <a:lnTo>
                      <a:pt x="0" y="119849"/>
                    </a:lnTo>
                    <a:cubicBezTo>
                      <a:pt x="0" y="53658"/>
                      <a:pt x="53658" y="0"/>
                      <a:pt x="119849" y="0"/>
                    </a:cubicBezTo>
                    <a:close/>
                  </a:path>
                </a:pathLst>
              </a:custGeom>
              <a:solidFill>
                <a:srgbClr val="E1151A"/>
              </a:solidFill>
            </p:spPr>
            <p:txBody>
              <a:bodyPr/>
              <a:lstStyle/>
              <a:p>
                <a:endParaRPr lang="es-PE" dirty="0"/>
              </a:p>
            </p:txBody>
          </p:sp>
          <p:sp>
            <p:nvSpPr>
              <p:cNvPr id="30" name="TextBox 6">
                <a:extLst>
                  <a:ext uri="{FF2B5EF4-FFF2-40B4-BE49-F238E27FC236}">
                    <a16:creationId xmlns:a16="http://schemas.microsoft.com/office/drawing/2014/main" id="{91B000A1-5C26-4DDF-9AB1-D9813C508826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864433" cy="10583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6" name="Group 7">
              <a:extLst>
                <a:ext uri="{FF2B5EF4-FFF2-40B4-BE49-F238E27FC236}">
                  <a16:creationId xmlns:a16="http://schemas.microsoft.com/office/drawing/2014/main" id="{A2E82E0A-08B3-4E37-ABD2-A019C07C711A}"/>
                </a:ext>
              </a:extLst>
            </p:cNvPr>
            <p:cNvGrpSpPr/>
            <p:nvPr/>
          </p:nvGrpSpPr>
          <p:grpSpPr>
            <a:xfrm>
              <a:off x="424577" y="1183351"/>
              <a:ext cx="5108023" cy="2600136"/>
              <a:chOff x="0" y="0"/>
              <a:chExt cx="1816548" cy="1015335"/>
            </a:xfrm>
          </p:grpSpPr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60A56208-367D-49CE-AB1E-8B57AFCB4EDA}"/>
                  </a:ext>
                </a:extLst>
              </p:cNvPr>
              <p:cNvSpPr/>
              <p:nvPr/>
            </p:nvSpPr>
            <p:spPr>
              <a:xfrm>
                <a:off x="0" y="0"/>
                <a:ext cx="1816548" cy="1015335"/>
              </a:xfrm>
              <a:custGeom>
                <a:avLst/>
                <a:gdLst/>
                <a:ahLst/>
                <a:cxnLst/>
                <a:rect l="l" t="t" r="r" b="b"/>
                <a:pathLst>
                  <a:path w="1816548" h="1015335">
                    <a:moveTo>
                      <a:pt x="0" y="0"/>
                    </a:moveTo>
                    <a:lnTo>
                      <a:pt x="1816548" y="0"/>
                    </a:lnTo>
                    <a:lnTo>
                      <a:pt x="1816548" y="1015335"/>
                    </a:lnTo>
                    <a:lnTo>
                      <a:pt x="0" y="1015335"/>
                    </a:lnTo>
                    <a:close/>
                  </a:path>
                </a:pathLst>
              </a:custGeom>
              <a:solidFill>
                <a:srgbClr val="E1151A"/>
              </a:solidFill>
            </p:spPr>
          </p:sp>
          <p:sp>
            <p:nvSpPr>
              <p:cNvPr id="28" name="TextBox 9">
                <a:extLst>
                  <a:ext uri="{FF2B5EF4-FFF2-40B4-BE49-F238E27FC236}">
                    <a16:creationId xmlns:a16="http://schemas.microsoft.com/office/drawing/2014/main" id="{0CFADC9E-F2E3-4F30-8A9D-0C6364C5C897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816548" cy="10534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32" name="TextBox 10">
            <a:extLst>
              <a:ext uri="{FF2B5EF4-FFF2-40B4-BE49-F238E27FC236}">
                <a16:creationId xmlns:a16="http://schemas.microsoft.com/office/drawing/2014/main" id="{1546D77B-CA6A-4B3F-93DC-F48B77964846}"/>
              </a:ext>
            </a:extLst>
          </p:cNvPr>
          <p:cNvSpPr txBox="1"/>
          <p:nvPr/>
        </p:nvSpPr>
        <p:spPr>
          <a:xfrm>
            <a:off x="713665" y="2079084"/>
            <a:ext cx="5229933" cy="2181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4800" dirty="0" err="1">
                <a:solidFill>
                  <a:srgbClr val="FFFFFF"/>
                </a:solidFill>
                <a:latin typeface="Anton" pitchFamily="2" charset="0"/>
                <a:ea typeface="Saira Condensed Bold"/>
                <a:cs typeface="Saira Condensed Bold"/>
                <a:sym typeface="Saira Condensed Bold"/>
              </a:rPr>
              <a:t>Sistemas</a:t>
            </a:r>
            <a:r>
              <a:rPr lang="en-US" sz="4800" dirty="0">
                <a:solidFill>
                  <a:srgbClr val="FFFFFF"/>
                </a:solidFill>
                <a:latin typeface="Anton" pitchFamily="2" charset="0"/>
                <a:ea typeface="Saira Condensed Bold"/>
                <a:cs typeface="Saira Condensed Bold"/>
                <a:sym typeface="Saira Condensed Bold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Anton" pitchFamily="2" charset="0"/>
                <a:ea typeface="Saira Condensed Bold"/>
                <a:cs typeface="Saira Condensed Bold"/>
                <a:sym typeface="Saira Condensed Bold"/>
              </a:rPr>
              <a:t>anticaídas</a:t>
            </a:r>
            <a:r>
              <a:rPr lang="en-US" sz="4800" dirty="0">
                <a:solidFill>
                  <a:srgbClr val="FFFFFF"/>
                </a:solidFill>
                <a:latin typeface="Anton" pitchFamily="2" charset="0"/>
                <a:ea typeface="Saira Condensed Bold"/>
                <a:cs typeface="Saira Condensed Bold"/>
                <a:sym typeface="Saira Condensed Bold"/>
              </a:rPr>
              <a:t> y EPP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4DA7A24-C3A5-4E2C-9D32-5A1C7CD5D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155" y="240315"/>
            <a:ext cx="4530368" cy="65608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Freeform 17">
            <a:extLst>
              <a:ext uri="{FF2B5EF4-FFF2-40B4-BE49-F238E27FC236}">
                <a16:creationId xmlns:a16="http://schemas.microsoft.com/office/drawing/2014/main" id="{F66B2B41-4067-4A7C-AE8D-426ABBB55D75}"/>
              </a:ext>
            </a:extLst>
          </p:cNvPr>
          <p:cNvSpPr/>
          <p:nvPr/>
        </p:nvSpPr>
        <p:spPr>
          <a:xfrm>
            <a:off x="0" y="6640922"/>
            <a:ext cx="12192000" cy="217078"/>
          </a:xfrm>
          <a:custGeom>
            <a:avLst/>
            <a:gdLst/>
            <a:ahLst/>
            <a:cxnLst/>
            <a:rect l="l" t="t" r="r" b="b"/>
            <a:pathLst>
              <a:path w="12442524" h="585835">
                <a:moveTo>
                  <a:pt x="0" y="0"/>
                </a:moveTo>
                <a:lnTo>
                  <a:pt x="12442523" y="0"/>
                </a:lnTo>
                <a:lnTo>
                  <a:pt x="12442523" y="585836"/>
                </a:lnTo>
                <a:lnTo>
                  <a:pt x="0" y="5858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627656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C5CDC4CA-99EC-42CD-9AE5-601A44735001}"/>
              </a:ext>
            </a:extLst>
          </p:cNvPr>
          <p:cNvSpPr/>
          <p:nvPr/>
        </p:nvSpPr>
        <p:spPr>
          <a:xfrm>
            <a:off x="228672" y="255526"/>
            <a:ext cx="2204576" cy="634201"/>
          </a:xfrm>
          <a:custGeom>
            <a:avLst/>
            <a:gdLst/>
            <a:ahLst/>
            <a:cxnLst/>
            <a:rect l="l" t="t" r="r" b="b"/>
            <a:pathLst>
              <a:path w="3235994" h="1025257">
                <a:moveTo>
                  <a:pt x="0" y="0"/>
                </a:moveTo>
                <a:lnTo>
                  <a:pt x="3235994" y="0"/>
                </a:lnTo>
                <a:lnTo>
                  <a:pt x="3235994" y="1025257"/>
                </a:lnTo>
                <a:lnTo>
                  <a:pt x="0" y="10252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856" t="-156449" r="-10284" b="-132217"/>
            </a:stretch>
          </a:blipFill>
        </p:spPr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F179B31C-BC36-4127-81C8-6DE5358F9ABF}"/>
              </a:ext>
            </a:extLst>
          </p:cNvPr>
          <p:cNvSpPr txBox="1"/>
          <p:nvPr/>
        </p:nvSpPr>
        <p:spPr>
          <a:xfrm>
            <a:off x="3319719" y="496036"/>
            <a:ext cx="555256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000" dirty="0">
                <a:solidFill>
                  <a:srgbClr val="4F4F4F"/>
                </a:solidFill>
                <a:latin typeface="Anton" pitchFamily="2" charset="0"/>
                <a:ea typeface="League Spartan"/>
                <a:cs typeface="League Spartan"/>
                <a:sym typeface="League Spartan"/>
              </a:rPr>
              <a:t>SISTEMAS ANTICAÍDAS Y EPP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DFD277A2-EAD6-4EAF-A3F8-ECED096959AF}"/>
              </a:ext>
            </a:extLst>
          </p:cNvPr>
          <p:cNvGrpSpPr/>
          <p:nvPr/>
        </p:nvGrpSpPr>
        <p:grpSpPr>
          <a:xfrm>
            <a:off x="837762" y="1515806"/>
            <a:ext cx="4200015" cy="2385634"/>
            <a:chOff x="837762" y="1515806"/>
            <a:chExt cx="4200015" cy="2385634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A801CDFA-106F-4436-96DE-3A7145820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7762" y="1515806"/>
              <a:ext cx="3454723" cy="2303148"/>
            </a:xfrm>
            <a:prstGeom prst="rect">
              <a:avLst/>
            </a:prstGeom>
          </p:spPr>
        </p:pic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0C5B424A-8FE0-4458-82E0-50010A57A8ED}"/>
                </a:ext>
              </a:extLst>
            </p:cNvPr>
            <p:cNvSpPr/>
            <p:nvPr/>
          </p:nvSpPr>
          <p:spPr>
            <a:xfrm>
              <a:off x="1330960" y="3429000"/>
              <a:ext cx="2733040" cy="472440"/>
            </a:xfrm>
            <a:prstGeom prst="roundRect">
              <a:avLst/>
            </a:prstGeom>
            <a:solidFill>
              <a:srgbClr val="E1151A"/>
            </a:solidFill>
            <a:ln>
              <a:solidFill>
                <a:srgbClr val="E115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F75D9942-F978-4E46-8673-0221DBACA117}"/>
                </a:ext>
              </a:extLst>
            </p:cNvPr>
            <p:cNvSpPr txBox="1"/>
            <p:nvPr/>
          </p:nvSpPr>
          <p:spPr>
            <a:xfrm>
              <a:off x="1484839" y="3418840"/>
              <a:ext cx="3552938" cy="3725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MX" dirty="0">
                  <a:solidFill>
                    <a:srgbClr val="FFFFFF"/>
                  </a:solidFill>
                  <a:latin typeface="Ovo" panose="020B0604020202020204" charset="0"/>
                  <a:ea typeface="Poppins"/>
                  <a:cs typeface="Poppins"/>
                  <a:sym typeface="Poppins"/>
                </a:rPr>
                <a:t>Arnés de cuerpo completo</a:t>
              </a: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90FA9F71-C7AB-45C9-932B-DC60B169D753}"/>
              </a:ext>
            </a:extLst>
          </p:cNvPr>
          <p:cNvGrpSpPr/>
          <p:nvPr/>
        </p:nvGrpSpPr>
        <p:grpSpPr>
          <a:xfrm>
            <a:off x="8240406" y="1471398"/>
            <a:ext cx="3675095" cy="2431740"/>
            <a:chOff x="8240406" y="1471398"/>
            <a:chExt cx="3675095" cy="243174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D1266E9B-481C-4C46-99D9-62090B5478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0360" t="10280" r="19038" b="13131"/>
            <a:stretch/>
          </p:blipFill>
          <p:spPr>
            <a:xfrm>
              <a:off x="8362563" y="1471398"/>
              <a:ext cx="2275893" cy="1934496"/>
            </a:xfrm>
            <a:prstGeom prst="rect">
              <a:avLst/>
            </a:prstGeom>
          </p:spPr>
        </p:pic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99D01244-76F1-4E55-B726-8A596E512C5B}"/>
                </a:ext>
              </a:extLst>
            </p:cNvPr>
            <p:cNvSpPr/>
            <p:nvPr/>
          </p:nvSpPr>
          <p:spPr>
            <a:xfrm>
              <a:off x="8240406" y="3430698"/>
              <a:ext cx="2733040" cy="472440"/>
            </a:xfrm>
            <a:prstGeom prst="roundRect">
              <a:avLst/>
            </a:prstGeom>
            <a:solidFill>
              <a:srgbClr val="E1151A"/>
            </a:solidFill>
            <a:ln>
              <a:solidFill>
                <a:srgbClr val="E115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id="{91D9AC96-1E79-4AAC-91E2-D58BD87ED83A}"/>
                </a:ext>
              </a:extLst>
            </p:cNvPr>
            <p:cNvSpPr txBox="1"/>
            <p:nvPr/>
          </p:nvSpPr>
          <p:spPr>
            <a:xfrm>
              <a:off x="8362563" y="3427302"/>
              <a:ext cx="3552938" cy="3725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MX" dirty="0">
                  <a:solidFill>
                    <a:srgbClr val="FFFFFF"/>
                  </a:solidFill>
                  <a:latin typeface="Ovo" panose="020B0604020202020204" charset="0"/>
                  <a:ea typeface="Poppins"/>
                  <a:cs typeface="Poppins"/>
                  <a:sym typeface="Poppins"/>
                </a:rPr>
                <a:t>Líneas de posicionamiento</a:t>
              </a: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CE1F188F-6902-4C8A-BEAD-248517F08B67}"/>
              </a:ext>
            </a:extLst>
          </p:cNvPr>
          <p:cNvGrpSpPr/>
          <p:nvPr/>
        </p:nvGrpSpPr>
        <p:grpSpPr>
          <a:xfrm>
            <a:off x="4785683" y="1569147"/>
            <a:ext cx="3806344" cy="2355139"/>
            <a:chOff x="4785683" y="1569147"/>
            <a:chExt cx="3806344" cy="2355139"/>
          </a:xfrm>
        </p:grpSpPr>
        <p:pic>
          <p:nvPicPr>
            <p:cNvPr id="7" name="Picture 2" descr="http://t3.gstatic.com/images?q=tbn:ANd9GcQE7Xh_dLPAHwmnpriSg3-LLQCHBwqaowuPuyAHqpWnkczykVXdvSJWKxkm">
              <a:extLst>
                <a:ext uri="{FF2B5EF4-FFF2-40B4-BE49-F238E27FC236}">
                  <a16:creationId xmlns:a16="http://schemas.microsoft.com/office/drawing/2014/main" id="{BA0CC98C-C06E-4423-B5DE-FFF1721C49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6132" y="1569147"/>
              <a:ext cx="2375336" cy="1778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60C0E39E-8392-4091-A982-75D98C57A31F}"/>
                </a:ext>
              </a:extLst>
            </p:cNvPr>
            <p:cNvSpPr/>
            <p:nvPr/>
          </p:nvSpPr>
          <p:spPr>
            <a:xfrm>
              <a:off x="4785683" y="3451846"/>
              <a:ext cx="2733040" cy="472440"/>
            </a:xfrm>
            <a:prstGeom prst="roundRect">
              <a:avLst/>
            </a:prstGeom>
            <a:solidFill>
              <a:srgbClr val="E1151A"/>
            </a:solidFill>
            <a:ln>
              <a:solidFill>
                <a:srgbClr val="E115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4C8225C-A949-4807-A8BD-F082903AABB1}"/>
                </a:ext>
              </a:extLst>
            </p:cNvPr>
            <p:cNvSpPr txBox="1"/>
            <p:nvPr/>
          </p:nvSpPr>
          <p:spPr>
            <a:xfrm>
              <a:off x="5039089" y="3436655"/>
              <a:ext cx="3552938" cy="3725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MX" dirty="0">
                  <a:solidFill>
                    <a:srgbClr val="FFFFFF"/>
                  </a:solidFill>
                  <a:latin typeface="Ovo" panose="020B0604020202020204" charset="0"/>
                  <a:ea typeface="Poppins"/>
                  <a:cs typeface="Poppins"/>
                  <a:sym typeface="Poppins"/>
                </a:rPr>
                <a:t>Eslingas con absorbedor</a:t>
              </a: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D39A5CF5-CFC5-4BD9-961F-9E4D2DEC8AF4}"/>
              </a:ext>
            </a:extLst>
          </p:cNvPr>
          <p:cNvGrpSpPr/>
          <p:nvPr/>
        </p:nvGrpSpPr>
        <p:grpSpPr>
          <a:xfrm>
            <a:off x="2462714" y="4028352"/>
            <a:ext cx="3675095" cy="2598823"/>
            <a:chOff x="2462714" y="4028352"/>
            <a:chExt cx="3675095" cy="2598823"/>
          </a:xfrm>
        </p:grpSpPr>
        <p:pic>
          <p:nvPicPr>
            <p:cNvPr id="9" name="Picture 2" descr="Tipos de mosquetones y conectores - Workprotec">
              <a:extLst>
                <a:ext uri="{FF2B5EF4-FFF2-40B4-BE49-F238E27FC236}">
                  <a16:creationId xmlns:a16="http://schemas.microsoft.com/office/drawing/2014/main" id="{FB061B78-C119-4FE9-9890-08AD2A1578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1273" y="4028352"/>
              <a:ext cx="2295921" cy="2295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4901A601-FEA7-4D56-813E-33DE9C942C3B}"/>
                </a:ext>
              </a:extLst>
            </p:cNvPr>
            <p:cNvSpPr/>
            <p:nvPr/>
          </p:nvSpPr>
          <p:spPr>
            <a:xfrm>
              <a:off x="2462714" y="6154735"/>
              <a:ext cx="2733040" cy="472440"/>
            </a:xfrm>
            <a:prstGeom prst="roundRect">
              <a:avLst/>
            </a:prstGeom>
            <a:solidFill>
              <a:srgbClr val="E1151A"/>
            </a:solidFill>
            <a:ln>
              <a:solidFill>
                <a:srgbClr val="E115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9" name="TextBox 16">
              <a:extLst>
                <a:ext uri="{FF2B5EF4-FFF2-40B4-BE49-F238E27FC236}">
                  <a16:creationId xmlns:a16="http://schemas.microsoft.com/office/drawing/2014/main" id="{821F933B-718F-4D7F-BCD6-0AF76672A654}"/>
                </a:ext>
              </a:extLst>
            </p:cNvPr>
            <p:cNvSpPr txBox="1"/>
            <p:nvPr/>
          </p:nvSpPr>
          <p:spPr>
            <a:xfrm>
              <a:off x="2584871" y="6151339"/>
              <a:ext cx="3552938" cy="3725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MX" dirty="0">
                  <a:solidFill>
                    <a:srgbClr val="FFFFFF"/>
                  </a:solidFill>
                  <a:latin typeface="Ovo" panose="020B0604020202020204" charset="0"/>
                  <a:ea typeface="Poppins"/>
                  <a:cs typeface="Poppins"/>
                  <a:sym typeface="Poppins"/>
                </a:rPr>
                <a:t>Conectores y mosquetones</a:t>
              </a: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2B2FE9F3-C8BD-48FF-9937-8502F7A185EF}"/>
              </a:ext>
            </a:extLst>
          </p:cNvPr>
          <p:cNvGrpSpPr/>
          <p:nvPr/>
        </p:nvGrpSpPr>
        <p:grpSpPr>
          <a:xfrm>
            <a:off x="6813198" y="4463258"/>
            <a:ext cx="3934643" cy="2163917"/>
            <a:chOff x="6777103" y="4453427"/>
            <a:chExt cx="3934643" cy="2163917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F2534AA4-0D06-40C8-8DA3-ACD49B6B06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3600" r="26000"/>
            <a:stretch/>
          </p:blipFill>
          <p:spPr>
            <a:xfrm rot="5400000">
              <a:off x="7543280" y="3687250"/>
              <a:ext cx="1557071" cy="3089426"/>
            </a:xfrm>
            <a:prstGeom prst="rect">
              <a:avLst/>
            </a:prstGeom>
          </p:spPr>
        </p:pic>
        <p:sp>
          <p:nvSpPr>
            <p:cNvPr id="20" name="Rectángulo: esquinas redondeadas 19">
              <a:extLst>
                <a:ext uri="{FF2B5EF4-FFF2-40B4-BE49-F238E27FC236}">
                  <a16:creationId xmlns:a16="http://schemas.microsoft.com/office/drawing/2014/main" id="{818B94D3-6932-46D3-9DB1-BE6B156630F6}"/>
                </a:ext>
              </a:extLst>
            </p:cNvPr>
            <p:cNvSpPr/>
            <p:nvPr/>
          </p:nvSpPr>
          <p:spPr>
            <a:xfrm>
              <a:off x="6874091" y="6144904"/>
              <a:ext cx="2733040" cy="472440"/>
            </a:xfrm>
            <a:prstGeom prst="roundRect">
              <a:avLst/>
            </a:prstGeom>
            <a:solidFill>
              <a:srgbClr val="E1151A"/>
            </a:solidFill>
            <a:ln>
              <a:solidFill>
                <a:srgbClr val="E115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1" name="TextBox 16">
              <a:extLst>
                <a:ext uri="{FF2B5EF4-FFF2-40B4-BE49-F238E27FC236}">
                  <a16:creationId xmlns:a16="http://schemas.microsoft.com/office/drawing/2014/main" id="{006B23D4-6E6D-4EB5-A0EB-02FB1949803D}"/>
                </a:ext>
              </a:extLst>
            </p:cNvPr>
            <p:cNvSpPr txBox="1"/>
            <p:nvPr/>
          </p:nvSpPr>
          <p:spPr>
            <a:xfrm>
              <a:off x="7158808" y="6141508"/>
              <a:ext cx="3552938" cy="3725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MX" dirty="0">
                  <a:solidFill>
                    <a:srgbClr val="FFFFFF"/>
                  </a:solidFill>
                  <a:latin typeface="Ovo" panose="020B0604020202020204" charset="0"/>
                  <a:ea typeface="Poppins"/>
                  <a:cs typeface="Poppins"/>
                  <a:sym typeface="Poppins"/>
                </a:rPr>
                <a:t>Dispositivos retráctiles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916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FDFFB023-B9A6-46EA-8494-DA485BD18971}"/>
              </a:ext>
            </a:extLst>
          </p:cNvPr>
          <p:cNvSpPr/>
          <p:nvPr/>
        </p:nvSpPr>
        <p:spPr>
          <a:xfrm>
            <a:off x="2818829" y="899537"/>
            <a:ext cx="6954253" cy="4647097"/>
          </a:xfrm>
          <a:prstGeom prst="roundRect">
            <a:avLst>
              <a:gd name="adj" fmla="val 7346"/>
            </a:avLst>
          </a:prstGeom>
          <a:solidFill>
            <a:srgbClr val="BF0A09"/>
          </a:solidFill>
          <a:ln>
            <a:solidFill>
              <a:srgbClr val="BF0A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C5A4F006-903C-41C6-B89C-9B8CC3A913C9}"/>
              </a:ext>
            </a:extLst>
          </p:cNvPr>
          <p:cNvSpPr/>
          <p:nvPr/>
        </p:nvSpPr>
        <p:spPr>
          <a:xfrm>
            <a:off x="0" y="15504"/>
            <a:ext cx="2237899" cy="741548"/>
          </a:xfrm>
          <a:custGeom>
            <a:avLst/>
            <a:gdLst/>
            <a:ahLst/>
            <a:cxnLst/>
            <a:rect l="l" t="t" r="r" b="b"/>
            <a:pathLst>
              <a:path w="3235994" h="1025257">
                <a:moveTo>
                  <a:pt x="0" y="0"/>
                </a:moveTo>
                <a:lnTo>
                  <a:pt x="3235994" y="0"/>
                </a:lnTo>
                <a:lnTo>
                  <a:pt x="3235994" y="1025257"/>
                </a:lnTo>
                <a:lnTo>
                  <a:pt x="0" y="10252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856" t="-156449" r="-10284" b="-132217"/>
            </a:stretch>
          </a:blipFill>
        </p:spPr>
      </p:sp>
      <p:pic>
        <p:nvPicPr>
          <p:cNvPr id="5" name="videoplayback (2)">
            <a:hlinkClick r:id="" action="ppaction://media"/>
            <a:extLst>
              <a:ext uri="{FF2B5EF4-FFF2-40B4-BE49-F238E27FC236}">
                <a16:creationId xmlns:a16="http://schemas.microsoft.com/office/drawing/2014/main" id="{A0C2720E-BA3F-4AD5-BBDE-DBCEF58D2AD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7939.325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66236" y="1144095"/>
            <a:ext cx="6651413" cy="3741420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8562AB3F-A0FE-4D20-B56A-AA1C7E56B72C}"/>
              </a:ext>
            </a:extLst>
          </p:cNvPr>
          <p:cNvSpPr/>
          <p:nvPr/>
        </p:nvSpPr>
        <p:spPr>
          <a:xfrm>
            <a:off x="3482703" y="5404752"/>
            <a:ext cx="5781040" cy="719647"/>
          </a:xfrm>
          <a:prstGeom prst="roundRect">
            <a:avLst/>
          </a:prstGeom>
          <a:solidFill>
            <a:srgbClr val="4F4F4F"/>
          </a:solidFill>
          <a:ln>
            <a:solidFill>
              <a:srgbClr val="4F4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52085831-37B5-48EE-8461-053E3B64DFDC}"/>
              </a:ext>
            </a:extLst>
          </p:cNvPr>
          <p:cNvSpPr txBox="1"/>
          <p:nvPr/>
        </p:nvSpPr>
        <p:spPr>
          <a:xfrm>
            <a:off x="3635103" y="5492549"/>
            <a:ext cx="5455920" cy="926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MX" dirty="0">
                <a:solidFill>
                  <a:srgbClr val="FFFFFF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Video: </a:t>
            </a:r>
            <a:r>
              <a:rPr lang="es-MX" i="0" dirty="0">
                <a:solidFill>
                  <a:srgbClr val="F1F1F1"/>
                </a:solidFill>
                <a:effectLst/>
                <a:latin typeface="Ovo" panose="020B0604020202020204"/>
              </a:rPr>
              <a:t>¿Cómo me pongo correctamente un arnés para trabajos en alturas?</a:t>
            </a:r>
          </a:p>
          <a:p>
            <a:pPr>
              <a:lnSpc>
                <a:spcPct val="150000"/>
              </a:lnSpc>
            </a:pPr>
            <a:r>
              <a:rPr lang="es-MX" dirty="0">
                <a:solidFill>
                  <a:srgbClr val="FFFFFF"/>
                </a:solidFill>
                <a:latin typeface="Ovo" panose="020B0604020202020204" charset="0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99212C6-3D3E-4331-A840-02CB8C72DE9C}"/>
              </a:ext>
            </a:extLst>
          </p:cNvPr>
          <p:cNvSpPr/>
          <p:nvPr/>
        </p:nvSpPr>
        <p:spPr>
          <a:xfrm>
            <a:off x="8810554" y="1144095"/>
            <a:ext cx="807095" cy="7740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5324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</Words>
  <Application>Microsoft Office PowerPoint</Application>
  <PresentationFormat>Panorámica</PresentationFormat>
  <Paragraphs>13</Paragraphs>
  <Slides>3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Anton</vt:lpstr>
      <vt:lpstr>Arial</vt:lpstr>
      <vt:lpstr>Calibri</vt:lpstr>
      <vt:lpstr>Calibri Light</vt:lpstr>
      <vt:lpstr>Ovo</vt:lpstr>
      <vt:lpstr>Wingdings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Sebastian</dc:creator>
  <cp:lastModifiedBy>Sebastian</cp:lastModifiedBy>
  <cp:revision>1</cp:revision>
  <dcterms:created xsi:type="dcterms:W3CDTF">2026-04-16T21:27:14Z</dcterms:created>
  <dcterms:modified xsi:type="dcterms:W3CDTF">2026-04-16T21:27:29Z</dcterms:modified>
</cp:coreProperties>
</file>