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9" r:id="rId4"/>
    <p:sldId id="260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BCB63-916F-4440-BC09-B77C1F182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6E8B6-A01D-45C7-A556-1E54EDC23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E8CA9-5C6E-4632-B324-6006D0EC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55CE0-68FC-4AE9-862A-09A9CD5D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6C732-E940-4A1A-9826-838EEBA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053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2B1C2-6059-4D6E-975E-9699D4BF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8744B4-8038-4B64-AD74-93CA16FE6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D61E37-CAE2-4D89-B60D-BB7E1EDE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76D44-4C1B-4745-A92D-3C948ACF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97CDCB-9943-4D35-A597-8C74687E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88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837016-6994-4168-AA2F-45CA31083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9E647F-5A1B-4F88-9326-11F097020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E63E15-2B17-414C-BB30-CF768DCC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2D14E9-81BF-4BD5-9E71-4F3B40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ED9301-453A-462E-AB55-96E73615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233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2BB1F-36E3-4A66-85C5-3EE04C39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ECE683-6473-4F6C-AC41-91832EE39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F0307E-FD86-4172-98F2-DF951F61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D86A2-EE2C-4941-8195-5F1EB204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B0551-4315-4CAF-93D7-55E79463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87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50B-7B78-4044-9595-8383ACDE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132F7C-8648-4930-A698-5F4475E43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514451-1284-4372-9F02-C3A87BE2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043AE1-D666-4BDF-A60C-301AF76D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7242C-8FE7-4EBE-B9F8-3756FFC2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815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14543-E486-4495-A092-271097D8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3630F-9E8B-4796-B5AC-15D851DE6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DDFDC9-9B13-49F1-B667-EE5E3DA1E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1006DF-ADE1-4809-B8BE-AEA4B064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F0FE27-3A1B-4416-A519-B74762BA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3C6DE0-B17B-4E08-AB3E-BCAEC6B7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969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B7A61-A808-4913-94D8-5A3C0A0F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994ED9-2115-4081-83E0-7BFB28AB3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8E2702-F134-495A-89D9-436C86AD9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956024-8BD8-41F5-AE74-3C7C8815E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DD51D60-67EF-4FF2-B922-A52120808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9CCD99-A324-4D14-9DEF-753A9F05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A860C8-6D65-47A9-BA87-58C84C96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D3BCE9-D3FF-4E1B-AD56-06863F99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47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31C26-634D-480F-8515-4C73BC49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1D4A96-C977-4822-BE42-D16ACA54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7733FC-7854-45FB-94BC-26FCF6D6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7A304E-6156-4AC2-84F2-A5436DB2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3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55783F-A4BB-4A39-B4CB-4F95176E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ACD9BD-EE3D-4776-9875-8017C46E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C881FD-D39B-432C-B8CF-0D09964C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042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D80EF-B84D-400D-8246-DCCAE4BC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16B0A-813E-4DEF-9D5F-A8FBDE8D0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F8DAFD-C7AF-4167-87DF-ADE6A26DC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58CD8-69D9-4360-97F2-E0C10E68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CA1492-1AAC-41BD-9380-B5F432DC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83361D-11AD-44AD-86CC-054E47BA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433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F058C-F468-4135-B945-021177AD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CD003D-350B-40D6-827C-7D33635C6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005289-C35F-48CA-8C8A-D55C426C2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18AB04-86EF-4ADE-A38A-5317C669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52FEE-75C9-4692-B801-20DF5946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AEA40E-ACA0-4C36-BA9E-B795C094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091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414797-2F9C-4DE2-981D-626F51B3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DF4E76-77DD-4088-AF9C-8B70130E0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E3EAF-4F76-4ABA-8C88-F01B53155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D816D-94C4-4389-AF93-BA8144B530BC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F4DEB-F9B9-471E-B830-80F01B49C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0AD8E-70C4-4191-BC68-0630A475C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2113-4096-4DAE-AC1C-8950A5396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522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A595B68-1099-4590-87FE-8D1A872F41D9}"/>
              </a:ext>
            </a:extLst>
          </p:cNvPr>
          <p:cNvSpPr/>
          <p:nvPr/>
        </p:nvSpPr>
        <p:spPr>
          <a:xfrm>
            <a:off x="354053" y="3886200"/>
            <a:ext cx="6464366" cy="1094874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 dirty="0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F139E3DF-C42A-4264-9103-65F9EE0472E4}"/>
              </a:ext>
            </a:extLst>
          </p:cNvPr>
          <p:cNvGrpSpPr/>
          <p:nvPr/>
        </p:nvGrpSpPr>
        <p:grpSpPr>
          <a:xfrm>
            <a:off x="354053" y="1173615"/>
            <a:ext cx="7061468" cy="3014861"/>
            <a:chOff x="0" y="0"/>
            <a:chExt cx="2832354" cy="10290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161569A-CCC4-4F8B-AD23-1246D57C6560}"/>
                </a:ext>
              </a:extLst>
            </p:cNvPr>
            <p:cNvSpPr/>
            <p:nvPr/>
          </p:nvSpPr>
          <p:spPr>
            <a:xfrm>
              <a:off x="0" y="0"/>
              <a:ext cx="2832354" cy="1029077"/>
            </a:xfrm>
            <a:custGeom>
              <a:avLst/>
              <a:gdLst/>
              <a:ahLst/>
              <a:cxnLst/>
              <a:rect l="l" t="t" r="r" b="b"/>
              <a:pathLst>
                <a:path w="2832354" h="1029077">
                  <a:moveTo>
                    <a:pt x="36715" y="0"/>
                  </a:moveTo>
                  <a:lnTo>
                    <a:pt x="2795639" y="0"/>
                  </a:lnTo>
                  <a:cubicBezTo>
                    <a:pt x="2815916" y="0"/>
                    <a:pt x="2832354" y="16438"/>
                    <a:pt x="2832354" y="36715"/>
                  </a:cubicBezTo>
                  <a:lnTo>
                    <a:pt x="2832354" y="992362"/>
                  </a:lnTo>
                  <a:cubicBezTo>
                    <a:pt x="2832354" y="1002099"/>
                    <a:pt x="2828486" y="1011438"/>
                    <a:pt x="2821600" y="1018324"/>
                  </a:cubicBezTo>
                  <a:cubicBezTo>
                    <a:pt x="2814715" y="1025209"/>
                    <a:pt x="2805376" y="1029077"/>
                    <a:pt x="2795639" y="1029077"/>
                  </a:cubicBezTo>
                  <a:lnTo>
                    <a:pt x="36715" y="1029077"/>
                  </a:lnTo>
                  <a:cubicBezTo>
                    <a:pt x="26978" y="1029077"/>
                    <a:pt x="17639" y="1025209"/>
                    <a:pt x="10754" y="1018324"/>
                  </a:cubicBezTo>
                  <a:cubicBezTo>
                    <a:pt x="3868" y="1011438"/>
                    <a:pt x="0" y="1002099"/>
                    <a:pt x="0" y="992362"/>
                  </a:cubicBezTo>
                  <a:lnTo>
                    <a:pt x="0" y="36715"/>
                  </a:lnTo>
                  <a:cubicBezTo>
                    <a:pt x="0" y="26978"/>
                    <a:pt x="3868" y="17639"/>
                    <a:pt x="10754" y="10754"/>
                  </a:cubicBezTo>
                  <a:cubicBezTo>
                    <a:pt x="17639" y="3868"/>
                    <a:pt x="26978" y="0"/>
                    <a:pt x="36715" y="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78E317C3-8F06-4E50-ABD3-83F4A50B2D15}"/>
                </a:ext>
              </a:extLst>
            </p:cNvPr>
            <p:cNvSpPr txBox="1"/>
            <p:nvPr/>
          </p:nvSpPr>
          <p:spPr>
            <a:xfrm>
              <a:off x="0" y="-38100"/>
              <a:ext cx="2832354" cy="1067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1A6091C8-6017-4CF2-A731-44D8A908BDD7}"/>
              </a:ext>
            </a:extLst>
          </p:cNvPr>
          <p:cNvSpPr txBox="1"/>
          <p:nvPr/>
        </p:nvSpPr>
        <p:spPr>
          <a:xfrm>
            <a:off x="397220" y="1189843"/>
            <a:ext cx="7018301" cy="2533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39"/>
              </a:lnSpc>
            </a:pPr>
            <a:r>
              <a:rPr lang="en-US" sz="6600" dirty="0">
                <a:solidFill>
                  <a:srgbClr val="E1151A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CURSO DE TRABAJOS EN ALTURA</a:t>
            </a: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99A899F5-ACEA-4D1E-90D7-AB7BF0D5502B}"/>
              </a:ext>
            </a:extLst>
          </p:cNvPr>
          <p:cNvSpPr/>
          <p:nvPr/>
        </p:nvSpPr>
        <p:spPr>
          <a:xfrm>
            <a:off x="1014495" y="3679154"/>
            <a:ext cx="5803924" cy="0"/>
          </a:xfrm>
          <a:prstGeom prst="line">
            <a:avLst/>
          </a:prstGeom>
          <a:ln w="28575" cap="flat">
            <a:solidFill>
              <a:srgbClr val="E1151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PE" dirty="0"/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CCE0FEF6-FE6C-4346-B623-980F74316C34}"/>
              </a:ext>
            </a:extLst>
          </p:cNvPr>
          <p:cNvSpPr txBox="1"/>
          <p:nvPr/>
        </p:nvSpPr>
        <p:spPr>
          <a:xfrm>
            <a:off x="562845" y="4342876"/>
            <a:ext cx="6740323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Ovo" panose="020B0604020202020204" charset="0"/>
                <a:ea typeface="TT Commons Pro Bold"/>
                <a:cs typeface="TT Commons Pro Bold"/>
                <a:sym typeface="TT Commons Pro Bold"/>
              </a:rPr>
              <a:t>Presentado</a:t>
            </a:r>
            <a:r>
              <a:rPr lang="en-US" sz="2400" b="1" dirty="0">
                <a:solidFill>
                  <a:schemeClr val="bg1"/>
                </a:solidFill>
                <a:latin typeface="Ovo" panose="020B0604020202020204" charset="0"/>
                <a:ea typeface="TT Commons Pro Bold"/>
                <a:cs typeface="TT Commons Pro Bold"/>
                <a:sym typeface="TT Commons Pro Bold"/>
              </a:rPr>
              <a:t> por: Valeria Torres</a:t>
            </a:r>
          </a:p>
        </p:txBody>
      </p:sp>
      <p:sp>
        <p:nvSpPr>
          <p:cNvPr id="24" name="Freeform 42">
            <a:extLst>
              <a:ext uri="{FF2B5EF4-FFF2-40B4-BE49-F238E27FC236}">
                <a16:creationId xmlns:a16="http://schemas.microsoft.com/office/drawing/2014/main" id="{A2B748CE-E577-47E8-9B56-8A6F4B4D75D5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56" t="-156449" r="-10284" b="-132217"/>
            </a:stretch>
          </a:blipFill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EF3114-F743-4324-8523-051194EA9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87AD4DC-37A8-4BAC-AE78-DE3E38F4DE2E}"/>
              </a:ext>
            </a:extLst>
          </p:cNvPr>
          <p:cNvSpPr/>
          <p:nvPr/>
        </p:nvSpPr>
        <p:spPr>
          <a:xfrm>
            <a:off x="252663" y="1149008"/>
            <a:ext cx="7809024" cy="5468677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56979-A92C-4D71-A3ED-42FBAA1CDD40}"/>
              </a:ext>
            </a:extLst>
          </p:cNvPr>
          <p:cNvGrpSpPr/>
          <p:nvPr/>
        </p:nvGrpSpPr>
        <p:grpSpPr>
          <a:xfrm>
            <a:off x="9530344" y="682085"/>
            <a:ext cx="2219084" cy="415797"/>
            <a:chOff x="0" y="0"/>
            <a:chExt cx="883582" cy="21902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FAF5A63-2652-41AF-895D-3C5A7965CED6}"/>
                </a:ext>
              </a:extLst>
            </p:cNvPr>
            <p:cNvSpPr/>
            <p:nvPr/>
          </p:nvSpPr>
          <p:spPr>
            <a:xfrm>
              <a:off x="0" y="0"/>
              <a:ext cx="883582" cy="219021"/>
            </a:xfrm>
            <a:custGeom>
              <a:avLst/>
              <a:gdLst/>
              <a:ahLst/>
              <a:cxnLst/>
              <a:rect l="l" t="t" r="r" b="b"/>
              <a:pathLst>
                <a:path w="883582" h="219021">
                  <a:moveTo>
                    <a:pt x="109510" y="0"/>
                  </a:moveTo>
                  <a:lnTo>
                    <a:pt x="774071" y="0"/>
                  </a:lnTo>
                  <a:cubicBezTo>
                    <a:pt x="803115" y="0"/>
                    <a:pt x="830970" y="11538"/>
                    <a:pt x="851507" y="32075"/>
                  </a:cubicBezTo>
                  <a:cubicBezTo>
                    <a:pt x="872044" y="52612"/>
                    <a:pt x="883582" y="80466"/>
                    <a:pt x="883582" y="109510"/>
                  </a:cubicBezTo>
                  <a:lnTo>
                    <a:pt x="883582" y="109510"/>
                  </a:lnTo>
                  <a:cubicBezTo>
                    <a:pt x="883582" y="138554"/>
                    <a:pt x="872044" y="166409"/>
                    <a:pt x="851507" y="186946"/>
                  </a:cubicBezTo>
                  <a:cubicBezTo>
                    <a:pt x="830970" y="207483"/>
                    <a:pt x="803115" y="219021"/>
                    <a:pt x="774071" y="219021"/>
                  </a:cubicBezTo>
                  <a:lnTo>
                    <a:pt x="109510" y="219021"/>
                  </a:lnTo>
                  <a:cubicBezTo>
                    <a:pt x="80466" y="219021"/>
                    <a:pt x="52612" y="207483"/>
                    <a:pt x="32075" y="186946"/>
                  </a:cubicBezTo>
                  <a:cubicBezTo>
                    <a:pt x="11538" y="166409"/>
                    <a:pt x="0" y="138554"/>
                    <a:pt x="0" y="109510"/>
                  </a:cubicBezTo>
                  <a:lnTo>
                    <a:pt x="0" y="109510"/>
                  </a:lnTo>
                  <a:cubicBezTo>
                    <a:pt x="0" y="80466"/>
                    <a:pt x="11538" y="52612"/>
                    <a:pt x="32075" y="32075"/>
                  </a:cubicBezTo>
                  <a:cubicBezTo>
                    <a:pt x="52612" y="11538"/>
                    <a:pt x="80466" y="0"/>
                    <a:pt x="109510" y="0"/>
                  </a:cubicBezTo>
                  <a:close/>
                </a:path>
              </a:pathLst>
            </a:custGeom>
            <a:solidFill>
              <a:srgbClr val="E1151A"/>
            </a:solidFill>
          </p:spPr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45ED99-5324-42CD-AE2D-169B0C19F5BD}"/>
                </a:ext>
              </a:extLst>
            </p:cNvPr>
            <p:cNvSpPr txBox="1"/>
            <p:nvPr/>
          </p:nvSpPr>
          <p:spPr>
            <a:xfrm>
              <a:off x="0" y="-38100"/>
              <a:ext cx="883582" cy="257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42">
            <a:extLst>
              <a:ext uri="{FF2B5EF4-FFF2-40B4-BE49-F238E27FC236}">
                <a16:creationId xmlns:a16="http://schemas.microsoft.com/office/drawing/2014/main" id="{F3C48D05-19EF-4F2B-BAE1-4C42D3D5D36F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56" t="-156449" r="-10284" b="-132217"/>
            </a:stretch>
          </a:blipFill>
        </p:spPr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1F94EB57-1449-4C46-AC87-033ADFC0773E}"/>
              </a:ext>
            </a:extLst>
          </p:cNvPr>
          <p:cNvSpPr txBox="1"/>
          <p:nvPr/>
        </p:nvSpPr>
        <p:spPr>
          <a:xfrm>
            <a:off x="9301215" y="695826"/>
            <a:ext cx="2677342" cy="315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600" b="1" dirty="0">
                <a:solidFill>
                  <a:srgbClr val="FAFAFA"/>
                </a:solidFill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SIGUIENTE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D0E4E727-4CD3-4ED8-9EB2-6C1E86A4D0B1}"/>
              </a:ext>
            </a:extLst>
          </p:cNvPr>
          <p:cNvSpPr txBox="1"/>
          <p:nvPr/>
        </p:nvSpPr>
        <p:spPr>
          <a:xfrm>
            <a:off x="2248949" y="118467"/>
            <a:ext cx="5871301" cy="838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3200" dirty="0"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OBJETIVOS DEL CURSO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EEFFC98-9F8A-4B35-AA47-E8923F603402}"/>
              </a:ext>
            </a:extLst>
          </p:cNvPr>
          <p:cNvSpPr txBox="1"/>
          <p:nvPr/>
        </p:nvSpPr>
        <p:spPr>
          <a:xfrm>
            <a:off x="156412" y="1149008"/>
            <a:ext cx="7676146" cy="5299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77" lvl="1" indent="-345439">
              <a:lnSpc>
                <a:spcPts val="3199"/>
              </a:lnSpc>
              <a:buAutoNum type="arabicPeriod"/>
            </a:pP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Identificar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trabajos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en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altura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según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normas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nacionales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e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internacionales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. </a:t>
            </a:r>
          </a:p>
          <a:p>
            <a:pPr marL="690877" lvl="1" indent="-345439">
              <a:lnSpc>
                <a:spcPts val="3199"/>
              </a:lnSpc>
              <a:buAutoNum type="arabicPeriod"/>
            </a:pP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Interpretar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y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aplicar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los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requisitivos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del D.S. 024-2016-EM, Ley 29783, OSHA 1910/1926, ANSI Z359, NFPA 51B (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Cuando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aplica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corte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/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soldadura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en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altura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).</a:t>
            </a:r>
          </a:p>
          <a:p>
            <a:pPr marL="690877" lvl="1" indent="-345439">
              <a:lnSpc>
                <a:spcPts val="3199"/>
              </a:lnSpc>
              <a:buAutoNum type="arabicPeriod"/>
            </a:pP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Reconocer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peligros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y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evaluar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riesgos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asociados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a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caídas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.</a:t>
            </a:r>
          </a:p>
          <a:p>
            <a:pPr marL="690877" lvl="1" indent="-345439">
              <a:lnSpc>
                <a:spcPts val="3199"/>
              </a:lnSpc>
              <a:buAutoNum type="arabicPeriod"/>
            </a:pP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Seleccionar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,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inspeccionar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y usar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correctamente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sistemas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anticaídas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.</a:t>
            </a:r>
          </a:p>
          <a:p>
            <a:pPr marL="690877" lvl="1" indent="-345439">
              <a:lnSpc>
                <a:spcPts val="3199"/>
              </a:lnSpc>
              <a:buAutoNum type="arabicPeriod"/>
            </a:pP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Aplicar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procedimientos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seguros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para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andamios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,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escaleras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,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líneas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de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vida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y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plataformas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elevadas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.</a:t>
            </a:r>
          </a:p>
          <a:p>
            <a:pPr marL="690877" lvl="1" indent="-345439">
              <a:lnSpc>
                <a:spcPts val="3199"/>
              </a:lnSpc>
              <a:buAutoNum type="arabicPeriod"/>
            </a:pP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Ejecutar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maniobras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seguras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de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ascenso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,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descenso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y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desplazamiento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.</a:t>
            </a:r>
          </a:p>
          <a:p>
            <a:pPr marL="690877" lvl="1" indent="-345439">
              <a:lnSpc>
                <a:spcPts val="3199"/>
              </a:lnSpc>
              <a:buAutoNum type="arabicPeriod"/>
            </a:pP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Actuar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adecuadamente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ante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emergencias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y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rescates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en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altura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.</a:t>
            </a:r>
          </a:p>
          <a:p>
            <a:pPr marL="690877" lvl="1" indent="-345439">
              <a:lnSpc>
                <a:spcPts val="3199"/>
              </a:lnSpc>
              <a:buAutoNum type="arabicPeriod"/>
            </a:pP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Demostrar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competencias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practices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mediante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talleres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2000" dirty="0" err="1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supervisados</a:t>
            </a:r>
            <a:r>
              <a:rPr lang="en-US" sz="2000" dirty="0"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. 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04EF4D86-3E67-4798-928A-6C2B67C85EF1}"/>
              </a:ext>
            </a:extLst>
          </p:cNvPr>
          <p:cNvSpPr/>
          <p:nvPr/>
        </p:nvSpPr>
        <p:spPr>
          <a:xfrm>
            <a:off x="8120250" y="1859040"/>
            <a:ext cx="3760642" cy="4232709"/>
          </a:xfrm>
          <a:custGeom>
            <a:avLst/>
            <a:gdLst/>
            <a:ahLst/>
            <a:cxnLst/>
            <a:rect l="l" t="t" r="r" b="b"/>
            <a:pathLst>
              <a:path w="3089277" h="3281351">
                <a:moveTo>
                  <a:pt x="0" y="0"/>
                </a:moveTo>
                <a:lnTo>
                  <a:pt x="3089277" y="0"/>
                </a:lnTo>
                <a:lnTo>
                  <a:pt x="3089277" y="3281351"/>
                </a:lnTo>
                <a:lnTo>
                  <a:pt x="0" y="3281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228" b="-25079"/>
            </a:stretch>
          </a:blipFill>
        </p:spPr>
      </p:sp>
    </p:spTree>
    <p:extLst>
      <p:ext uri="{BB962C8B-B14F-4D97-AF65-F5344CB8AC3E}">
        <p14:creationId xmlns:p14="http://schemas.microsoft.com/office/powerpoint/2010/main" val="6836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5">
            <a:extLst>
              <a:ext uri="{FF2B5EF4-FFF2-40B4-BE49-F238E27FC236}">
                <a16:creationId xmlns:a16="http://schemas.microsoft.com/office/drawing/2014/main" id="{3F61BA63-5712-43E4-873B-B024B9FFD5CA}"/>
              </a:ext>
            </a:extLst>
          </p:cNvPr>
          <p:cNvSpPr/>
          <p:nvPr/>
        </p:nvSpPr>
        <p:spPr>
          <a:xfrm>
            <a:off x="525557" y="501096"/>
            <a:ext cx="631467" cy="157867"/>
          </a:xfrm>
          <a:custGeom>
            <a:avLst/>
            <a:gdLst/>
            <a:ahLst/>
            <a:cxnLst/>
            <a:rect l="l" t="t" r="r" b="b"/>
            <a:pathLst>
              <a:path w="631467" h="157867">
                <a:moveTo>
                  <a:pt x="0" y="0"/>
                </a:moveTo>
                <a:lnTo>
                  <a:pt x="631467" y="0"/>
                </a:lnTo>
                <a:lnTo>
                  <a:pt x="631467" y="157867"/>
                </a:lnTo>
                <a:lnTo>
                  <a:pt x="0" y="1578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6D4C351-D54D-43F0-B9D3-3533AF1AB164}"/>
              </a:ext>
            </a:extLst>
          </p:cNvPr>
          <p:cNvGrpSpPr/>
          <p:nvPr/>
        </p:nvGrpSpPr>
        <p:grpSpPr>
          <a:xfrm>
            <a:off x="6140644" y="549923"/>
            <a:ext cx="5593948" cy="1199047"/>
            <a:chOff x="592560" y="1042306"/>
            <a:chExt cx="5593948" cy="119904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EC14FDE-2BC3-4878-BDA6-562A1B538973}"/>
                </a:ext>
              </a:extLst>
            </p:cNvPr>
            <p:cNvGrpSpPr/>
            <p:nvPr/>
          </p:nvGrpSpPr>
          <p:grpSpPr>
            <a:xfrm>
              <a:off x="2384549" y="1042937"/>
              <a:ext cx="3608764" cy="1196656"/>
              <a:chOff x="0" y="0"/>
              <a:chExt cx="1864433" cy="102024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906E0F0D-0E16-42CD-9052-FE8E88E9ED70}"/>
                  </a:ext>
                </a:extLst>
              </p:cNvPr>
              <p:cNvSpPr/>
              <p:nvPr/>
            </p:nvSpPr>
            <p:spPr>
              <a:xfrm>
                <a:off x="0" y="0"/>
                <a:ext cx="1864433" cy="1020242"/>
              </a:xfrm>
              <a:custGeom>
                <a:avLst/>
                <a:gdLst/>
                <a:ahLst/>
                <a:cxnLst/>
                <a:rect l="l" t="t" r="r" b="b"/>
                <a:pathLst>
                  <a:path w="1864433" h="1020242">
                    <a:moveTo>
                      <a:pt x="119849" y="0"/>
                    </a:moveTo>
                    <a:lnTo>
                      <a:pt x="1744585" y="0"/>
                    </a:lnTo>
                    <a:cubicBezTo>
                      <a:pt x="1810775" y="0"/>
                      <a:pt x="1864433" y="53658"/>
                      <a:pt x="1864433" y="119849"/>
                    </a:cubicBezTo>
                    <a:lnTo>
                      <a:pt x="1864433" y="900393"/>
                    </a:lnTo>
                    <a:cubicBezTo>
                      <a:pt x="1864433" y="966584"/>
                      <a:pt x="1810775" y="1020242"/>
                      <a:pt x="1744585" y="1020242"/>
                    </a:cubicBezTo>
                    <a:lnTo>
                      <a:pt x="119849" y="1020242"/>
                    </a:lnTo>
                    <a:cubicBezTo>
                      <a:pt x="53658" y="1020242"/>
                      <a:pt x="0" y="966584"/>
                      <a:pt x="0" y="900393"/>
                    </a:cubicBezTo>
                    <a:lnTo>
                      <a:pt x="0" y="119849"/>
                    </a:lnTo>
                    <a:cubicBezTo>
                      <a:pt x="0" y="53658"/>
                      <a:pt x="53658" y="0"/>
                      <a:pt x="119849" y="0"/>
                    </a:cubicBezTo>
                    <a:close/>
                  </a:path>
                </a:pathLst>
              </a:custGeom>
              <a:solidFill>
                <a:srgbClr val="E1151A"/>
              </a:solidFill>
            </p:spPr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57C2BD9-A28B-4AD8-B41D-24F4B682124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64433" cy="1058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5E028988-187D-4974-BC84-285B8FEA0EA0}"/>
                </a:ext>
              </a:extLst>
            </p:cNvPr>
            <p:cNvGrpSpPr/>
            <p:nvPr/>
          </p:nvGrpSpPr>
          <p:grpSpPr>
            <a:xfrm>
              <a:off x="592560" y="1044697"/>
              <a:ext cx="4509832" cy="1196656"/>
              <a:chOff x="0" y="0"/>
              <a:chExt cx="1816548" cy="1015335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5CF40ACC-382A-4097-8F75-9E9D5302CD99}"/>
                  </a:ext>
                </a:extLst>
              </p:cNvPr>
              <p:cNvSpPr/>
              <p:nvPr/>
            </p:nvSpPr>
            <p:spPr>
              <a:xfrm>
                <a:off x="0" y="0"/>
                <a:ext cx="1816548" cy="1015335"/>
              </a:xfrm>
              <a:custGeom>
                <a:avLst/>
                <a:gdLst/>
                <a:ahLst/>
                <a:cxnLst/>
                <a:rect l="l" t="t" r="r" b="b"/>
                <a:pathLst>
                  <a:path w="1816548" h="1015335">
                    <a:moveTo>
                      <a:pt x="0" y="0"/>
                    </a:moveTo>
                    <a:lnTo>
                      <a:pt x="1816548" y="0"/>
                    </a:lnTo>
                    <a:lnTo>
                      <a:pt x="1816548" y="1015335"/>
                    </a:lnTo>
                    <a:lnTo>
                      <a:pt x="0" y="1015335"/>
                    </a:lnTo>
                    <a:close/>
                  </a:path>
                </a:pathLst>
              </a:custGeom>
              <a:solidFill>
                <a:srgbClr val="E1151A"/>
              </a:solidFill>
            </p:spPr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25A814F9-3455-45B1-864B-47BA9A8DD33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16548" cy="1053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BBBEF72-3972-428D-9A4D-8C18D62E1E24}"/>
                </a:ext>
              </a:extLst>
            </p:cNvPr>
            <p:cNvSpPr txBox="1"/>
            <p:nvPr/>
          </p:nvSpPr>
          <p:spPr>
            <a:xfrm>
              <a:off x="1091920" y="1042306"/>
              <a:ext cx="5094588" cy="10270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960"/>
                </a:lnSpc>
              </a:pPr>
              <a:r>
                <a:rPr lang="en-US" sz="4800" dirty="0">
                  <a:solidFill>
                    <a:srgbClr val="FFFFFF"/>
                  </a:solidFill>
                  <a:latin typeface="Anton" pitchFamily="2" charset="0"/>
                  <a:ea typeface="Saira Condensed Bold"/>
                  <a:cs typeface="Saira Condensed Bold"/>
                  <a:sym typeface="Saira Condensed Bold"/>
                </a:rPr>
                <a:t>REGLAS DEL CURSO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E2BAAA2-363B-4A18-ACAC-B195BEFCB0EC}"/>
              </a:ext>
            </a:extLst>
          </p:cNvPr>
          <p:cNvGrpSpPr/>
          <p:nvPr/>
        </p:nvGrpSpPr>
        <p:grpSpPr>
          <a:xfrm>
            <a:off x="6106026" y="2299905"/>
            <a:ext cx="7119405" cy="3438564"/>
            <a:chOff x="6685868" y="1187773"/>
            <a:chExt cx="7119405" cy="3438564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B38A32B4-BDF9-4B04-8584-698D8E89B398}"/>
                </a:ext>
              </a:extLst>
            </p:cNvPr>
            <p:cNvSpPr/>
            <p:nvPr/>
          </p:nvSpPr>
          <p:spPr>
            <a:xfrm>
              <a:off x="6685868" y="1187773"/>
              <a:ext cx="5297585" cy="3438564"/>
            </a:xfrm>
            <a:prstGeom prst="roundRect">
              <a:avLst>
                <a:gd name="adj" fmla="val 344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CC7EBA63-FC9C-49CC-9C8A-8E268E40C792}"/>
                </a:ext>
              </a:extLst>
            </p:cNvPr>
            <p:cNvSpPr txBox="1"/>
            <p:nvPr/>
          </p:nvSpPr>
          <p:spPr>
            <a:xfrm>
              <a:off x="6922498" y="1187773"/>
              <a:ext cx="734688" cy="4539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058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Ovo" panose="020B0604020202020204" charset="0"/>
                  <a:ea typeface="Open Sans Bold"/>
                  <a:cs typeface="Open Sans Bold"/>
                  <a:sym typeface="Open Sans Bold"/>
                </a:rPr>
                <a:t>01.</a:t>
              </a: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10E1E7D8-65F4-479D-BAC7-FD43EBA9B81D}"/>
                </a:ext>
              </a:extLst>
            </p:cNvPr>
            <p:cNvSpPr txBox="1"/>
            <p:nvPr/>
          </p:nvSpPr>
          <p:spPr>
            <a:xfrm>
              <a:off x="7414044" y="1321069"/>
              <a:ext cx="4414040" cy="316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74"/>
                </a:lnSpc>
              </a:pP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Cumplir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el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curso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dentro del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plazo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establecido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  <p:sp>
          <p:nvSpPr>
            <p:cNvPr id="20" name="AutoShape 18">
              <a:extLst>
                <a:ext uri="{FF2B5EF4-FFF2-40B4-BE49-F238E27FC236}">
                  <a16:creationId xmlns:a16="http://schemas.microsoft.com/office/drawing/2014/main" id="{56784670-F789-4932-A6CB-5148844DE7E7}"/>
                </a:ext>
              </a:extLst>
            </p:cNvPr>
            <p:cNvSpPr/>
            <p:nvPr/>
          </p:nvSpPr>
          <p:spPr>
            <a:xfrm flipV="1">
              <a:off x="6855439" y="1771152"/>
              <a:ext cx="4889241" cy="1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6731727D-4BEC-4A99-A028-A0CEF9C2E4F1}"/>
                </a:ext>
              </a:extLst>
            </p:cNvPr>
            <p:cNvSpPr txBox="1"/>
            <p:nvPr/>
          </p:nvSpPr>
          <p:spPr>
            <a:xfrm>
              <a:off x="6920566" y="1787383"/>
              <a:ext cx="734688" cy="4539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058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Ovo" panose="020B0604020202020204" charset="0"/>
                  <a:ea typeface="Open Sans Bold"/>
                  <a:cs typeface="Open Sans Bold"/>
                  <a:sym typeface="Open Sans Bold"/>
                </a:rPr>
                <a:t>02.</a:t>
              </a:r>
            </a:p>
          </p:txBody>
        </p:sp>
        <p:sp>
          <p:nvSpPr>
            <p:cNvPr id="24" name="AutoShape 18">
              <a:extLst>
                <a:ext uri="{FF2B5EF4-FFF2-40B4-BE49-F238E27FC236}">
                  <a16:creationId xmlns:a16="http://schemas.microsoft.com/office/drawing/2014/main" id="{79324946-29EA-4DEA-A567-2D55CDEFD3E0}"/>
                </a:ext>
              </a:extLst>
            </p:cNvPr>
            <p:cNvSpPr/>
            <p:nvPr/>
          </p:nvSpPr>
          <p:spPr>
            <a:xfrm flipV="1">
              <a:off x="6855439" y="2360560"/>
              <a:ext cx="4889241" cy="1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782E539E-1A0C-4261-A256-55E80C653A86}"/>
                </a:ext>
              </a:extLst>
            </p:cNvPr>
            <p:cNvSpPr txBox="1"/>
            <p:nvPr/>
          </p:nvSpPr>
          <p:spPr>
            <a:xfrm>
              <a:off x="6920566" y="2426261"/>
              <a:ext cx="734688" cy="4539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058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Ovo" panose="020B0604020202020204" charset="0"/>
                  <a:ea typeface="Open Sans Bold"/>
                  <a:cs typeface="Open Sans Bold"/>
                  <a:sym typeface="Open Sans Bold"/>
                </a:rPr>
                <a:t>03.</a:t>
              </a:r>
            </a:p>
          </p:txBody>
        </p:sp>
        <p:sp>
          <p:nvSpPr>
            <p:cNvPr id="27" name="AutoShape 18">
              <a:extLst>
                <a:ext uri="{FF2B5EF4-FFF2-40B4-BE49-F238E27FC236}">
                  <a16:creationId xmlns:a16="http://schemas.microsoft.com/office/drawing/2014/main" id="{7046902F-341E-48EE-B939-F1C4B948302F}"/>
                </a:ext>
              </a:extLst>
            </p:cNvPr>
            <p:cNvSpPr/>
            <p:nvPr/>
          </p:nvSpPr>
          <p:spPr>
            <a:xfrm flipV="1">
              <a:off x="6855438" y="3027653"/>
              <a:ext cx="4889241" cy="1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B8116157-D27C-4F66-A554-FE7E0E090EB0}"/>
                </a:ext>
              </a:extLst>
            </p:cNvPr>
            <p:cNvSpPr txBox="1"/>
            <p:nvPr/>
          </p:nvSpPr>
          <p:spPr>
            <a:xfrm>
              <a:off x="6933374" y="3065945"/>
              <a:ext cx="734688" cy="4539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058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Ovo" panose="020B0604020202020204" charset="0"/>
                  <a:ea typeface="Open Sans Bold"/>
                  <a:cs typeface="Open Sans Bold"/>
                  <a:sym typeface="Open Sans Bold"/>
                </a:rPr>
                <a:t>04.</a:t>
              </a:r>
            </a:p>
          </p:txBody>
        </p:sp>
        <p:sp>
          <p:nvSpPr>
            <p:cNvPr id="29" name="AutoShape 18">
              <a:extLst>
                <a:ext uri="{FF2B5EF4-FFF2-40B4-BE49-F238E27FC236}">
                  <a16:creationId xmlns:a16="http://schemas.microsoft.com/office/drawing/2014/main" id="{7376DCA3-AED5-4591-B783-63F1647FE5B0}"/>
                </a:ext>
              </a:extLst>
            </p:cNvPr>
            <p:cNvSpPr/>
            <p:nvPr/>
          </p:nvSpPr>
          <p:spPr>
            <a:xfrm flipV="1">
              <a:off x="6855438" y="3696579"/>
              <a:ext cx="4889241" cy="1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DEC97C24-4DD5-4763-BBBD-69BC346B3587}"/>
                </a:ext>
              </a:extLst>
            </p:cNvPr>
            <p:cNvSpPr txBox="1"/>
            <p:nvPr/>
          </p:nvSpPr>
          <p:spPr>
            <a:xfrm>
              <a:off x="7409871" y="2529823"/>
              <a:ext cx="5930826" cy="32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74"/>
                </a:lnSpc>
              </a:pP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Rendir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y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aprobar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la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evaluación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obligatoria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  <p:sp>
          <p:nvSpPr>
            <p:cNvPr id="36" name="TextBox 19">
              <a:extLst>
                <a:ext uri="{FF2B5EF4-FFF2-40B4-BE49-F238E27FC236}">
                  <a16:creationId xmlns:a16="http://schemas.microsoft.com/office/drawing/2014/main" id="{2C30D5FD-A613-4B59-829F-C2D75D6B5C62}"/>
                </a:ext>
              </a:extLst>
            </p:cNvPr>
            <p:cNvSpPr txBox="1"/>
            <p:nvPr/>
          </p:nvSpPr>
          <p:spPr>
            <a:xfrm>
              <a:off x="6945406" y="3684885"/>
              <a:ext cx="734688" cy="4539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058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Ovo" panose="020B0604020202020204" charset="0"/>
                  <a:ea typeface="Open Sans Bold"/>
                  <a:cs typeface="Open Sans Bold"/>
                  <a:sym typeface="Open Sans Bold"/>
                </a:rPr>
                <a:t>05.</a:t>
              </a:r>
            </a:p>
          </p:txBody>
        </p:sp>
        <p:sp>
          <p:nvSpPr>
            <p:cNvPr id="39" name="TextBox 31">
              <a:extLst>
                <a:ext uri="{FF2B5EF4-FFF2-40B4-BE49-F238E27FC236}">
                  <a16:creationId xmlns:a16="http://schemas.microsoft.com/office/drawing/2014/main" id="{C17D4B3B-A2C8-4890-9BF3-E232BADCB78D}"/>
                </a:ext>
              </a:extLst>
            </p:cNvPr>
            <p:cNvSpPr txBox="1"/>
            <p:nvPr/>
          </p:nvSpPr>
          <p:spPr>
            <a:xfrm>
              <a:off x="7409871" y="3208923"/>
              <a:ext cx="6395402" cy="315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74"/>
                </a:lnSpc>
              </a:pP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Desarrollar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el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examen de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manera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personal.</a:t>
              </a:r>
            </a:p>
          </p:txBody>
        </p:sp>
        <p:sp>
          <p:nvSpPr>
            <p:cNvPr id="41" name="TextBox 36">
              <a:extLst>
                <a:ext uri="{FF2B5EF4-FFF2-40B4-BE49-F238E27FC236}">
                  <a16:creationId xmlns:a16="http://schemas.microsoft.com/office/drawing/2014/main" id="{9EA5C39D-627B-49A9-B7EF-FB45DF9C182F}"/>
                </a:ext>
              </a:extLst>
            </p:cNvPr>
            <p:cNvSpPr txBox="1"/>
            <p:nvPr/>
          </p:nvSpPr>
          <p:spPr>
            <a:xfrm>
              <a:off x="7417720" y="3752152"/>
              <a:ext cx="4452476" cy="6748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74"/>
                </a:lnSpc>
              </a:pP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Contar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con los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medios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técnicos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necesarios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como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conexión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a internet y un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equipo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id="{79B3581F-5193-40DB-8343-B606A3B122FE}"/>
                </a:ext>
              </a:extLst>
            </p:cNvPr>
            <p:cNvSpPr txBox="1"/>
            <p:nvPr/>
          </p:nvSpPr>
          <p:spPr>
            <a:xfrm>
              <a:off x="7417720" y="1922467"/>
              <a:ext cx="5930826" cy="315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74"/>
                </a:lnSpc>
              </a:pP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Completar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el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curso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al 100% para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su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validación</a:t>
              </a:r>
              <a:r>
                <a:rPr lang="en-US" sz="1600" dirty="0">
                  <a:solidFill>
                    <a:srgbClr val="000000"/>
                  </a:solidFill>
                  <a:latin typeface="Ovo" panose="020B0604020202020204" charset="0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sp>
        <p:nvSpPr>
          <p:cNvPr id="43" name="Freeform 17">
            <a:extLst>
              <a:ext uri="{FF2B5EF4-FFF2-40B4-BE49-F238E27FC236}">
                <a16:creationId xmlns:a16="http://schemas.microsoft.com/office/drawing/2014/main" id="{6DF51AAC-3FC4-4505-BF58-B0BDFDE30CC3}"/>
              </a:ext>
            </a:extLst>
          </p:cNvPr>
          <p:cNvSpPr/>
          <p:nvPr/>
        </p:nvSpPr>
        <p:spPr>
          <a:xfrm>
            <a:off x="-12032" y="6633347"/>
            <a:ext cx="12204032" cy="222342"/>
          </a:xfrm>
          <a:custGeom>
            <a:avLst/>
            <a:gdLst/>
            <a:ahLst/>
            <a:cxnLst/>
            <a:rect l="l" t="t" r="r" b="b"/>
            <a:pathLst>
              <a:path w="12442524" h="585835">
                <a:moveTo>
                  <a:pt x="0" y="0"/>
                </a:moveTo>
                <a:lnTo>
                  <a:pt x="12442523" y="0"/>
                </a:lnTo>
                <a:lnTo>
                  <a:pt x="12442523" y="585836"/>
                </a:lnTo>
                <a:lnTo>
                  <a:pt x="0" y="585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4926FB4B-A445-484C-B827-87D7DC0E6D1E}"/>
              </a:ext>
            </a:extLst>
          </p:cNvPr>
          <p:cNvSpPr/>
          <p:nvPr/>
        </p:nvSpPr>
        <p:spPr>
          <a:xfrm flipH="1">
            <a:off x="1301402" y="910078"/>
            <a:ext cx="3706443" cy="4564833"/>
          </a:xfrm>
          <a:custGeom>
            <a:avLst/>
            <a:gdLst/>
            <a:ahLst/>
            <a:cxnLst/>
            <a:rect l="l" t="t" r="r" b="b"/>
            <a:pathLst>
              <a:path w="2658556" h="3990328">
                <a:moveTo>
                  <a:pt x="0" y="0"/>
                </a:moveTo>
                <a:lnTo>
                  <a:pt x="2658557" y="0"/>
                </a:lnTo>
                <a:lnTo>
                  <a:pt x="2658557" y="3990329"/>
                </a:lnTo>
                <a:lnTo>
                  <a:pt x="0" y="39903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1678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5C7F046-2571-4473-88A2-3488F787E376}"/>
              </a:ext>
            </a:extLst>
          </p:cNvPr>
          <p:cNvSpPr/>
          <p:nvPr/>
        </p:nvSpPr>
        <p:spPr>
          <a:xfrm>
            <a:off x="433136" y="1130968"/>
            <a:ext cx="6125757" cy="5486717"/>
          </a:xfrm>
          <a:prstGeom prst="roundRect">
            <a:avLst>
              <a:gd name="adj" fmla="val 349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PE" dirty="0"/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E1800DD1-421F-4B52-847C-1AEDF5C2C9ED}"/>
              </a:ext>
            </a:extLst>
          </p:cNvPr>
          <p:cNvSpPr txBox="1"/>
          <p:nvPr/>
        </p:nvSpPr>
        <p:spPr>
          <a:xfrm>
            <a:off x="621390" y="1422585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01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76EED3FB-CCEC-416D-8FF8-16311C4B170B}"/>
              </a:ext>
            </a:extLst>
          </p:cNvPr>
          <p:cNvSpPr txBox="1"/>
          <p:nvPr/>
        </p:nvSpPr>
        <p:spPr>
          <a:xfrm>
            <a:off x="621390" y="1875502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02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AC874079-14D4-4741-B4F8-8FEB524B722E}"/>
              </a:ext>
            </a:extLst>
          </p:cNvPr>
          <p:cNvSpPr txBox="1"/>
          <p:nvPr/>
        </p:nvSpPr>
        <p:spPr>
          <a:xfrm>
            <a:off x="592540" y="2337725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03</a:t>
            </a: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E67BF1FA-8C11-4789-B194-D1D5985C9E9F}"/>
              </a:ext>
            </a:extLst>
          </p:cNvPr>
          <p:cNvSpPr txBox="1"/>
          <p:nvPr/>
        </p:nvSpPr>
        <p:spPr>
          <a:xfrm>
            <a:off x="592540" y="2788417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04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6F3D3E49-DB00-4566-8ABB-48F6E5C20FD6}"/>
              </a:ext>
            </a:extLst>
          </p:cNvPr>
          <p:cNvSpPr txBox="1"/>
          <p:nvPr/>
        </p:nvSpPr>
        <p:spPr>
          <a:xfrm>
            <a:off x="592540" y="3241334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05</a:t>
            </a: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D6C4834E-E7A7-4298-9C02-F8C4397F296D}"/>
              </a:ext>
            </a:extLst>
          </p:cNvPr>
          <p:cNvSpPr txBox="1"/>
          <p:nvPr/>
        </p:nvSpPr>
        <p:spPr>
          <a:xfrm>
            <a:off x="592540" y="3680484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06</a:t>
            </a:r>
          </a:p>
        </p:txBody>
      </p:sp>
      <p:sp>
        <p:nvSpPr>
          <p:cNvPr id="11" name="TextBox 42">
            <a:extLst>
              <a:ext uri="{FF2B5EF4-FFF2-40B4-BE49-F238E27FC236}">
                <a16:creationId xmlns:a16="http://schemas.microsoft.com/office/drawing/2014/main" id="{6933B84A-3032-4689-B50E-D64B6A48A769}"/>
              </a:ext>
            </a:extLst>
          </p:cNvPr>
          <p:cNvSpPr txBox="1"/>
          <p:nvPr/>
        </p:nvSpPr>
        <p:spPr>
          <a:xfrm>
            <a:off x="584581" y="4087125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07</a:t>
            </a:r>
          </a:p>
        </p:txBody>
      </p:sp>
      <p:sp>
        <p:nvSpPr>
          <p:cNvPr id="12" name="TextBox 48">
            <a:extLst>
              <a:ext uri="{FF2B5EF4-FFF2-40B4-BE49-F238E27FC236}">
                <a16:creationId xmlns:a16="http://schemas.microsoft.com/office/drawing/2014/main" id="{03D20C52-37C8-4E35-8CEF-947415CC70C5}"/>
              </a:ext>
            </a:extLst>
          </p:cNvPr>
          <p:cNvSpPr txBox="1"/>
          <p:nvPr/>
        </p:nvSpPr>
        <p:spPr>
          <a:xfrm>
            <a:off x="592540" y="4471253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08</a:t>
            </a:r>
          </a:p>
        </p:txBody>
      </p:sp>
      <p:sp>
        <p:nvSpPr>
          <p:cNvPr id="13" name="TextBox 49">
            <a:extLst>
              <a:ext uri="{FF2B5EF4-FFF2-40B4-BE49-F238E27FC236}">
                <a16:creationId xmlns:a16="http://schemas.microsoft.com/office/drawing/2014/main" id="{40DA5B1E-E8FF-4D82-B85E-2217CFF3E4B7}"/>
              </a:ext>
            </a:extLst>
          </p:cNvPr>
          <p:cNvSpPr txBox="1"/>
          <p:nvPr/>
        </p:nvSpPr>
        <p:spPr>
          <a:xfrm>
            <a:off x="592540" y="4889323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09</a:t>
            </a:r>
          </a:p>
        </p:txBody>
      </p:sp>
      <p:sp>
        <p:nvSpPr>
          <p:cNvPr id="14" name="TextBox 50">
            <a:extLst>
              <a:ext uri="{FF2B5EF4-FFF2-40B4-BE49-F238E27FC236}">
                <a16:creationId xmlns:a16="http://schemas.microsoft.com/office/drawing/2014/main" id="{F0E786D4-F91D-4891-A8A3-1A1CD02C8FFD}"/>
              </a:ext>
            </a:extLst>
          </p:cNvPr>
          <p:cNvSpPr txBox="1"/>
          <p:nvPr/>
        </p:nvSpPr>
        <p:spPr>
          <a:xfrm>
            <a:off x="592540" y="5294556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10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5C844FB-36D8-48E4-B353-B53EAF83FD50}"/>
              </a:ext>
            </a:extLst>
          </p:cNvPr>
          <p:cNvSpPr txBox="1"/>
          <p:nvPr/>
        </p:nvSpPr>
        <p:spPr>
          <a:xfrm>
            <a:off x="1340701" y="5483"/>
            <a:ext cx="4135996" cy="106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79"/>
              </a:lnSpc>
            </a:pPr>
            <a:r>
              <a:rPr lang="en-US" sz="5400" dirty="0">
                <a:solidFill>
                  <a:srgbClr val="E1151A"/>
                </a:solidFill>
                <a:latin typeface="Anton" pitchFamily="2" charset="0"/>
                <a:ea typeface="Anton"/>
                <a:cs typeface="Anton"/>
                <a:sym typeface="Anton"/>
              </a:rPr>
              <a:t>TEMARIO</a:t>
            </a: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87E3F45E-4CA9-4D16-89E4-57C5285DFA7C}"/>
              </a:ext>
            </a:extLst>
          </p:cNvPr>
          <p:cNvSpPr/>
          <p:nvPr/>
        </p:nvSpPr>
        <p:spPr>
          <a:xfrm flipV="1">
            <a:off x="1037785" y="1331387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162A1309-6807-4D9C-B737-BE6BBE4ED931}"/>
              </a:ext>
            </a:extLst>
          </p:cNvPr>
          <p:cNvSpPr/>
          <p:nvPr/>
        </p:nvSpPr>
        <p:spPr>
          <a:xfrm flipV="1">
            <a:off x="1035956" y="1763228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26321373-AA3B-4A74-8716-467C5AAB5546}"/>
              </a:ext>
            </a:extLst>
          </p:cNvPr>
          <p:cNvSpPr/>
          <p:nvPr/>
        </p:nvSpPr>
        <p:spPr>
          <a:xfrm flipV="1">
            <a:off x="1035956" y="2213857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8">
            <a:extLst>
              <a:ext uri="{FF2B5EF4-FFF2-40B4-BE49-F238E27FC236}">
                <a16:creationId xmlns:a16="http://schemas.microsoft.com/office/drawing/2014/main" id="{FDE0193C-A2C5-4735-A532-AC6EB515E45A}"/>
              </a:ext>
            </a:extLst>
          </p:cNvPr>
          <p:cNvSpPr/>
          <p:nvPr/>
        </p:nvSpPr>
        <p:spPr>
          <a:xfrm flipV="1">
            <a:off x="1035956" y="2665844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BD518AD5-CE78-4D95-8E6E-209859851A27}"/>
              </a:ext>
            </a:extLst>
          </p:cNvPr>
          <p:cNvSpPr/>
          <p:nvPr/>
        </p:nvSpPr>
        <p:spPr>
          <a:xfrm flipV="1">
            <a:off x="1035956" y="3154457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FFF03EDA-B870-45A9-B897-289086C536E2}"/>
              </a:ext>
            </a:extLst>
          </p:cNvPr>
          <p:cNvSpPr/>
          <p:nvPr/>
        </p:nvSpPr>
        <p:spPr>
          <a:xfrm flipV="1">
            <a:off x="1035956" y="3594776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E447DCDF-7AEE-4B64-8F00-A9AE89C66519}"/>
              </a:ext>
            </a:extLst>
          </p:cNvPr>
          <p:cNvSpPr/>
          <p:nvPr/>
        </p:nvSpPr>
        <p:spPr>
          <a:xfrm flipV="1">
            <a:off x="1035956" y="4003191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EB31D53C-F8DA-4D2F-9F4A-2E85F2B83DB1}"/>
              </a:ext>
            </a:extLst>
          </p:cNvPr>
          <p:cNvSpPr/>
          <p:nvPr/>
        </p:nvSpPr>
        <p:spPr>
          <a:xfrm flipV="1">
            <a:off x="1035956" y="4391964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4405BE17-31AF-4C55-BE04-6637EEA44535}"/>
              </a:ext>
            </a:extLst>
          </p:cNvPr>
          <p:cNvSpPr/>
          <p:nvPr/>
        </p:nvSpPr>
        <p:spPr>
          <a:xfrm flipV="1">
            <a:off x="1035956" y="4810148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4DDFEF02-DB39-499D-AF10-01BBF59B36B5}"/>
              </a:ext>
            </a:extLst>
          </p:cNvPr>
          <p:cNvSpPr/>
          <p:nvPr/>
        </p:nvSpPr>
        <p:spPr>
          <a:xfrm flipV="1">
            <a:off x="1035956" y="5228332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2E079540-A574-4100-A2C5-97932D50DD5F}"/>
              </a:ext>
            </a:extLst>
          </p:cNvPr>
          <p:cNvSpPr txBox="1"/>
          <p:nvPr/>
        </p:nvSpPr>
        <p:spPr>
          <a:xfrm>
            <a:off x="1072161" y="1432818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Conceptos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fundamentales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trabajo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en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altura</a:t>
            </a:r>
            <a:endParaRPr lang="en-US" dirty="0">
              <a:solidFill>
                <a:srgbClr val="000000"/>
              </a:solidFill>
              <a:latin typeface="Ovo" panose="020B0604020202020204" charset="0"/>
              <a:ea typeface="Poppins"/>
              <a:cs typeface="Poppins"/>
              <a:sym typeface="Poppins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F1C5CF25-C395-46BF-9F43-ECE0F4CD003A}"/>
              </a:ext>
            </a:extLst>
          </p:cNvPr>
          <p:cNvSpPr txBox="1"/>
          <p:nvPr/>
        </p:nvSpPr>
        <p:spPr>
          <a:xfrm>
            <a:off x="1072161" y="1859363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Normativa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nacional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internacional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aplicable</a:t>
            </a:r>
            <a:endParaRPr lang="en-US" dirty="0">
              <a:solidFill>
                <a:srgbClr val="000000"/>
              </a:solidFill>
              <a:latin typeface="Ovo" panose="020B0604020202020204" charset="0"/>
              <a:ea typeface="Poppins"/>
              <a:cs typeface="Poppins"/>
              <a:sym typeface="Poppins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BBD046DA-2545-4430-BA52-668F6B67B01A}"/>
              </a:ext>
            </a:extLst>
          </p:cNvPr>
          <p:cNvSpPr txBox="1"/>
          <p:nvPr/>
        </p:nvSpPr>
        <p:spPr>
          <a:xfrm>
            <a:off x="1093867" y="2291742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Peligros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riesgos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controles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críticos</a:t>
            </a:r>
            <a:endParaRPr lang="en-US" dirty="0">
              <a:solidFill>
                <a:srgbClr val="000000"/>
              </a:solidFill>
              <a:latin typeface="Ovo" panose="020B0604020202020204" charset="0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7671277D-3DB3-4FED-8165-BF80B3AE1DA7}"/>
              </a:ext>
            </a:extLst>
          </p:cNvPr>
          <p:cNvSpPr txBox="1"/>
          <p:nvPr/>
        </p:nvSpPr>
        <p:spPr>
          <a:xfrm>
            <a:off x="1071540" y="2785230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Sistemas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anticaídas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y EPP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503C465B-976B-42FF-B649-9604911C5510}"/>
              </a:ext>
            </a:extLst>
          </p:cNvPr>
          <p:cNvSpPr txBox="1"/>
          <p:nvPr/>
        </p:nvSpPr>
        <p:spPr>
          <a:xfrm>
            <a:off x="1071540" y="3254855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Inspección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mantenimiento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criterios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retiro</a:t>
            </a:r>
            <a:endParaRPr lang="en-US" dirty="0">
              <a:solidFill>
                <a:srgbClr val="000000"/>
              </a:solidFill>
              <a:latin typeface="Ovo" panose="020B0604020202020204" charset="0"/>
              <a:ea typeface="Poppins"/>
              <a:cs typeface="Poppins"/>
              <a:sym typeface="Poppins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556E7F23-BE65-420D-9809-0DAD2D431BF1}"/>
              </a:ext>
            </a:extLst>
          </p:cNvPr>
          <p:cNvSpPr txBox="1"/>
          <p:nvPr/>
        </p:nvSpPr>
        <p:spPr>
          <a:xfrm>
            <a:off x="1071540" y="3663422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Escaleras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tipos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uso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Seguro,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inspección</a:t>
            </a:r>
            <a:endParaRPr lang="en-US" dirty="0">
              <a:solidFill>
                <a:srgbClr val="000000"/>
              </a:solidFill>
              <a:latin typeface="Ovo" panose="020B0604020202020204" charset="0"/>
              <a:ea typeface="Poppins"/>
              <a:cs typeface="Poppins"/>
              <a:sym typeface="Poppins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42657AF5-D437-470A-9909-399E8DF8BDDD}"/>
              </a:ext>
            </a:extLst>
          </p:cNvPr>
          <p:cNvSpPr txBox="1"/>
          <p:nvPr/>
        </p:nvSpPr>
        <p:spPr>
          <a:xfrm>
            <a:off x="833378" y="4059545"/>
            <a:ext cx="5552642" cy="272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Andamios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armado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inspección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certificación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uso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seguro</a:t>
            </a:r>
            <a:endParaRPr lang="en-US" dirty="0">
              <a:solidFill>
                <a:srgbClr val="000000"/>
              </a:solidFill>
              <a:latin typeface="Ovo" panose="020B0604020202020204" charset="0"/>
              <a:ea typeface="Poppins"/>
              <a:cs typeface="Poppins"/>
              <a:sym typeface="Poppins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2E158966-7644-4249-B55A-812D1852E0E4}"/>
              </a:ext>
            </a:extLst>
          </p:cNvPr>
          <p:cNvSpPr txBox="1"/>
          <p:nvPr/>
        </p:nvSpPr>
        <p:spPr>
          <a:xfrm>
            <a:off x="1071539" y="4461735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Líneas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vida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horizontals y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verticales</a:t>
            </a:r>
            <a:endParaRPr lang="en-US" dirty="0">
              <a:solidFill>
                <a:srgbClr val="000000"/>
              </a:solidFill>
              <a:latin typeface="Ovo" panose="020B0604020202020204" charset="0"/>
              <a:ea typeface="Poppins"/>
              <a:cs typeface="Poppins"/>
              <a:sym typeface="Poppins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E6B2D3C4-D9C0-40E4-9E06-C1381C810C35}"/>
              </a:ext>
            </a:extLst>
          </p:cNvPr>
          <p:cNvSpPr txBox="1"/>
          <p:nvPr/>
        </p:nvSpPr>
        <p:spPr>
          <a:xfrm>
            <a:off x="1071539" y="4881372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Plataformas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elevadas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(MEWP)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1162FB25-9DA1-4BB6-88E2-5184A3070425}"/>
              </a:ext>
            </a:extLst>
          </p:cNvPr>
          <p:cNvSpPr txBox="1"/>
          <p:nvPr/>
        </p:nvSpPr>
        <p:spPr>
          <a:xfrm>
            <a:off x="1071538" y="5291900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Procedimientos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seguros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trabajo</a:t>
            </a:r>
            <a:endParaRPr lang="en-US" dirty="0">
              <a:solidFill>
                <a:srgbClr val="000000"/>
              </a:solidFill>
              <a:latin typeface="Ovo" panose="020B0604020202020204" charset="0"/>
              <a:ea typeface="Poppins"/>
              <a:cs typeface="Poppins"/>
              <a:sym typeface="Poppins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3C2FEA1A-0278-42A1-9FFF-AA82AAB184E3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56" t="-156449" r="-10284" b="-132217"/>
            </a:stretch>
          </a:blipFill>
        </p:spPr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11EE0CB9-9D30-4AA5-A382-8053D99E0A94}"/>
              </a:ext>
            </a:extLst>
          </p:cNvPr>
          <p:cNvSpPr txBox="1"/>
          <p:nvPr/>
        </p:nvSpPr>
        <p:spPr>
          <a:xfrm>
            <a:off x="586318" y="5685539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11</a:t>
            </a:r>
          </a:p>
        </p:txBody>
      </p:sp>
      <p:sp>
        <p:nvSpPr>
          <p:cNvPr id="42" name="TextBox 50">
            <a:extLst>
              <a:ext uri="{FF2B5EF4-FFF2-40B4-BE49-F238E27FC236}">
                <a16:creationId xmlns:a16="http://schemas.microsoft.com/office/drawing/2014/main" id="{56DF8CCA-3EC9-4657-B83D-5BFC244EC32A}"/>
              </a:ext>
            </a:extLst>
          </p:cNvPr>
          <p:cNvSpPr txBox="1"/>
          <p:nvPr/>
        </p:nvSpPr>
        <p:spPr>
          <a:xfrm>
            <a:off x="586318" y="6090772"/>
            <a:ext cx="874350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12</a:t>
            </a:r>
          </a:p>
        </p:txBody>
      </p:sp>
      <p:sp>
        <p:nvSpPr>
          <p:cNvPr id="43" name="AutoShape 18">
            <a:extLst>
              <a:ext uri="{FF2B5EF4-FFF2-40B4-BE49-F238E27FC236}">
                <a16:creationId xmlns:a16="http://schemas.microsoft.com/office/drawing/2014/main" id="{6805FF60-7AB2-4A60-8D09-576252C590B1}"/>
              </a:ext>
            </a:extLst>
          </p:cNvPr>
          <p:cNvSpPr/>
          <p:nvPr/>
        </p:nvSpPr>
        <p:spPr>
          <a:xfrm flipV="1">
            <a:off x="1029734" y="5606364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18">
            <a:extLst>
              <a:ext uri="{FF2B5EF4-FFF2-40B4-BE49-F238E27FC236}">
                <a16:creationId xmlns:a16="http://schemas.microsoft.com/office/drawing/2014/main" id="{9C2683F4-A7A2-478F-AE01-D7D0B934989A}"/>
              </a:ext>
            </a:extLst>
          </p:cNvPr>
          <p:cNvSpPr/>
          <p:nvPr/>
        </p:nvSpPr>
        <p:spPr>
          <a:xfrm flipV="1">
            <a:off x="1029734" y="6024548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18">
            <a:extLst>
              <a:ext uri="{FF2B5EF4-FFF2-40B4-BE49-F238E27FC236}">
                <a16:creationId xmlns:a16="http://schemas.microsoft.com/office/drawing/2014/main" id="{3F680E60-E51F-46E2-BEC1-28A879739B01}"/>
              </a:ext>
            </a:extLst>
          </p:cNvPr>
          <p:cNvSpPr/>
          <p:nvPr/>
        </p:nvSpPr>
        <p:spPr>
          <a:xfrm flipV="1">
            <a:off x="1065939" y="6420950"/>
            <a:ext cx="5279136" cy="1143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42148826-C5F2-4C13-BD7F-BF38E8CE0AF7}"/>
              </a:ext>
            </a:extLst>
          </p:cNvPr>
          <p:cNvSpPr txBox="1"/>
          <p:nvPr/>
        </p:nvSpPr>
        <p:spPr>
          <a:xfrm>
            <a:off x="1065317" y="5677588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Plan de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emergencia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rescate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en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altura</a:t>
            </a:r>
            <a:endParaRPr lang="en-US" dirty="0">
              <a:solidFill>
                <a:srgbClr val="000000"/>
              </a:solidFill>
              <a:latin typeface="Ovo" panose="020B0604020202020204" charset="0"/>
              <a:ea typeface="Poppins"/>
              <a:cs typeface="Poppins"/>
              <a:sym typeface="Poppins"/>
            </a:endParaRP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6F61A1C5-12EB-43C9-A537-459A3DD227DE}"/>
              </a:ext>
            </a:extLst>
          </p:cNvPr>
          <p:cNvSpPr txBox="1"/>
          <p:nvPr/>
        </p:nvSpPr>
        <p:spPr>
          <a:xfrm>
            <a:off x="1065316" y="6088116"/>
            <a:ext cx="527975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Evaluación</a:t>
            </a:r>
            <a:r>
              <a:rPr lang="en-US" dirty="0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parcial</a:t>
            </a:r>
            <a:endParaRPr lang="en-US" dirty="0">
              <a:solidFill>
                <a:srgbClr val="000000"/>
              </a:solidFill>
              <a:latin typeface="Ovo" panose="020B0604020202020204" charset="0"/>
              <a:ea typeface="Poppins"/>
              <a:cs typeface="Poppins"/>
              <a:sym typeface="Poppins"/>
            </a:endParaRP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EE66ADC2-22E2-4ADA-89F0-AA915B5C7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924" y="-1"/>
            <a:ext cx="4842076" cy="6864565"/>
          </a:xfrm>
          <a:prstGeom prst="rect">
            <a:avLst/>
          </a:prstGeom>
          <a:solidFill>
            <a:srgbClr val="D10B0B"/>
          </a:solidFill>
        </p:spPr>
      </p:pic>
    </p:spTree>
    <p:extLst>
      <p:ext uri="{BB962C8B-B14F-4D97-AF65-F5344CB8AC3E}">
        <p14:creationId xmlns:p14="http://schemas.microsoft.com/office/powerpoint/2010/main" val="3765386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Panorámica</PresentationFormat>
  <Paragraphs>48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Anton</vt:lpstr>
      <vt:lpstr>Arial</vt:lpstr>
      <vt:lpstr>Calibri</vt:lpstr>
      <vt:lpstr>Calibri Light</vt:lpstr>
      <vt:lpstr>Ovo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</dc:creator>
  <cp:lastModifiedBy>Sebastian</cp:lastModifiedBy>
  <cp:revision>1</cp:revision>
  <dcterms:created xsi:type="dcterms:W3CDTF">2026-04-16T21:03:50Z</dcterms:created>
  <dcterms:modified xsi:type="dcterms:W3CDTF">2026-04-16T21:04:06Z</dcterms:modified>
</cp:coreProperties>
</file>